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2"/>
  </p:notesMasterIdLst>
  <p:sldIdLst>
    <p:sldId id="396" r:id="rId3"/>
    <p:sldId id="271" r:id="rId4"/>
    <p:sldId id="395" r:id="rId5"/>
    <p:sldId id="404" r:id="rId6"/>
    <p:sldId id="423" r:id="rId7"/>
    <p:sldId id="407" r:id="rId8"/>
    <p:sldId id="408" r:id="rId9"/>
    <p:sldId id="409" r:id="rId10"/>
    <p:sldId id="424" r:id="rId11"/>
    <p:sldId id="425" r:id="rId12"/>
    <p:sldId id="412" r:id="rId13"/>
    <p:sldId id="274" r:id="rId14"/>
    <p:sldId id="276" r:id="rId15"/>
    <p:sldId id="294" r:id="rId16"/>
    <p:sldId id="426" r:id="rId17"/>
    <p:sldId id="298" r:id="rId18"/>
    <p:sldId id="299" r:id="rId19"/>
    <p:sldId id="427" r:id="rId20"/>
    <p:sldId id="414" r:id="rId21"/>
    <p:sldId id="428" r:id="rId22"/>
    <p:sldId id="429" r:id="rId23"/>
    <p:sldId id="430" r:id="rId24"/>
    <p:sldId id="431" r:id="rId25"/>
    <p:sldId id="419" r:id="rId26"/>
    <p:sldId id="291" r:id="rId27"/>
    <p:sldId id="343" r:id="rId28"/>
    <p:sldId id="344" r:id="rId29"/>
    <p:sldId id="289" r:id="rId30"/>
    <p:sldId id="345" r:id="rId31"/>
    <p:sldId id="286" r:id="rId32"/>
    <p:sldId id="420" r:id="rId33"/>
    <p:sldId id="346" r:id="rId34"/>
    <p:sldId id="293" r:id="rId35"/>
    <p:sldId id="373" r:id="rId36"/>
    <p:sldId id="348" r:id="rId37"/>
    <p:sldId id="349" r:id="rId38"/>
    <p:sldId id="258" r:id="rId39"/>
    <p:sldId id="259" r:id="rId40"/>
    <p:sldId id="422" r:id="rId41"/>
    <p:sldId id="260" r:id="rId42"/>
    <p:sldId id="265" r:id="rId43"/>
    <p:sldId id="266" r:id="rId44"/>
    <p:sldId id="267" r:id="rId45"/>
    <p:sldId id="268" r:id="rId46"/>
    <p:sldId id="269" r:id="rId47"/>
    <p:sldId id="350" r:id="rId48"/>
    <p:sldId id="272" r:id="rId49"/>
    <p:sldId id="270" r:id="rId50"/>
    <p:sldId id="273" r:id="rId51"/>
    <p:sldId id="351" r:id="rId52"/>
    <p:sldId id="352" r:id="rId53"/>
    <p:sldId id="353" r:id="rId54"/>
    <p:sldId id="394" r:id="rId55"/>
    <p:sldId id="354" r:id="rId56"/>
    <p:sldId id="374" r:id="rId57"/>
    <p:sldId id="375" r:id="rId58"/>
    <p:sldId id="376" r:id="rId59"/>
    <p:sldId id="377" r:id="rId60"/>
    <p:sldId id="378" r:id="rId61"/>
    <p:sldId id="379" r:id="rId62"/>
    <p:sldId id="432" r:id="rId63"/>
    <p:sldId id="380" r:id="rId64"/>
    <p:sldId id="381" r:id="rId65"/>
    <p:sldId id="382" r:id="rId66"/>
    <p:sldId id="383" r:id="rId67"/>
    <p:sldId id="384" r:id="rId68"/>
    <p:sldId id="385" r:id="rId69"/>
    <p:sldId id="386" r:id="rId70"/>
    <p:sldId id="397" r:id="rId71"/>
    <p:sldId id="398" r:id="rId72"/>
    <p:sldId id="399" r:id="rId73"/>
    <p:sldId id="390" r:id="rId74"/>
    <p:sldId id="391" r:id="rId75"/>
    <p:sldId id="392" r:id="rId76"/>
    <p:sldId id="393" r:id="rId77"/>
    <p:sldId id="304" r:id="rId78"/>
    <p:sldId id="305" r:id="rId79"/>
    <p:sldId id="306" r:id="rId80"/>
    <p:sldId id="307" r:id="rId81"/>
    <p:sldId id="308" r:id="rId82"/>
    <p:sldId id="309" r:id="rId83"/>
    <p:sldId id="310" r:id="rId84"/>
    <p:sldId id="311" r:id="rId85"/>
    <p:sldId id="312" r:id="rId86"/>
    <p:sldId id="313" r:id="rId87"/>
    <p:sldId id="314" r:id="rId88"/>
    <p:sldId id="315" r:id="rId89"/>
    <p:sldId id="316" r:id="rId90"/>
    <p:sldId id="317" r:id="rId91"/>
    <p:sldId id="318" r:id="rId92"/>
    <p:sldId id="319" r:id="rId93"/>
    <p:sldId id="320" r:id="rId94"/>
    <p:sldId id="321" r:id="rId95"/>
    <p:sldId id="322" r:id="rId96"/>
    <p:sldId id="323" r:id="rId97"/>
    <p:sldId id="324" r:id="rId98"/>
    <p:sldId id="325" r:id="rId99"/>
    <p:sldId id="326" r:id="rId100"/>
    <p:sldId id="327" r:id="rId101"/>
    <p:sldId id="328" r:id="rId102"/>
    <p:sldId id="329" r:id="rId103"/>
    <p:sldId id="330" r:id="rId104"/>
    <p:sldId id="331" r:id="rId105"/>
    <p:sldId id="332" r:id="rId106"/>
    <p:sldId id="333" r:id="rId107"/>
    <p:sldId id="334" r:id="rId108"/>
    <p:sldId id="335" r:id="rId109"/>
    <p:sldId id="290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69" r:id="rId124"/>
    <p:sldId id="370" r:id="rId125"/>
    <p:sldId id="371" r:id="rId126"/>
    <p:sldId id="372" r:id="rId127"/>
    <p:sldId id="303" r:id="rId128"/>
    <p:sldId id="401" r:id="rId129"/>
    <p:sldId id="402" r:id="rId130"/>
    <p:sldId id="403" r:id="rId13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0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64" autoAdjust="0"/>
    <p:restoredTop sz="77747" autoAdjust="0"/>
  </p:normalViewPr>
  <p:slideViewPr>
    <p:cSldViewPr>
      <p:cViewPr varScale="1">
        <p:scale>
          <a:sx n="97" d="100"/>
          <a:sy n="97" d="100"/>
        </p:scale>
        <p:origin x="99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DAA042-9B81-45C5-8FD9-C23A2D8410EC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9B60A9-BA8B-499C-8983-D570616CAC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641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6967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8351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4584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714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实践得出来的，还是有什么理论依据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统计</a:t>
            </a:r>
            <a:r>
              <a:rPr kumimoji="1" lang="en-US" altLang="zh-CN" dirty="0"/>
              <a:t>=</a:t>
            </a:r>
            <a:r>
              <a:rPr kumimoji="1" lang="zh-CN" altLang="en-US" dirty="0"/>
              <a:t>训练</a:t>
            </a:r>
            <a:endParaRPr kumimoji="1" lang="en-US" altLang="zh-CN" dirty="0"/>
          </a:p>
          <a:p>
            <a:r>
              <a:rPr kumimoji="1" lang="zh-CN" altLang="en-US" dirty="0"/>
              <a:t>参数</a:t>
            </a:r>
            <a:r>
              <a:rPr kumimoji="1" lang="en-US" altLang="zh-CN" dirty="0"/>
              <a:t>=</a:t>
            </a:r>
            <a:r>
              <a:rPr kumimoji="1" lang="zh-CN" altLang="en-US" dirty="0"/>
              <a:t>概率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86747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2835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4814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1210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974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因为有些词根本不能出现在一块，统计数为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，就更加稀疏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54304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比如已经知道一句话出现在语料库中，那么通过语言模型计算得到的这句话的概率越高，说明语言模型对这个语料库拟合地越好</a:t>
            </a:r>
          </a:p>
        </p:txBody>
      </p:sp>
    </p:spTree>
    <p:extLst>
      <p:ext uri="{BB962C8B-B14F-4D97-AF65-F5344CB8AC3E}">
        <p14:creationId xmlns:p14="http://schemas.microsoft.com/office/powerpoint/2010/main" val="4180832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3051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8203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交叉熵主要是用来度量两个概率分布的差异性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50932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预料分布</a:t>
            </a:r>
            <a:r>
              <a:rPr kumimoji="1" lang="en-US" altLang="zh-CN" dirty="0">
                <a:sym typeface="Wingdings" panose="05000000000000000000" pitchFamily="2" charset="2"/>
              </a:rPr>
              <a:t></a:t>
            </a:r>
            <a:r>
              <a:rPr kumimoji="1" lang="zh-CN" altLang="en-US" dirty="0">
                <a:sym typeface="Wingdings" panose="05000000000000000000" pitchFamily="2" charset="2"/>
              </a:rPr>
              <a:t>真实分布，所以可以看出语料的选择很重要</a:t>
            </a:r>
            <a:endParaRPr kumimoji="1" lang="en-US" altLang="zh-CN" dirty="0"/>
          </a:p>
          <a:p>
            <a:r>
              <a:rPr kumimoji="1" lang="zh-CN" altLang="en-US" dirty="0"/>
              <a:t>越低，对语料库的真实分布的拟合越好</a:t>
            </a:r>
          </a:p>
        </p:txBody>
      </p:sp>
    </p:spTree>
    <p:extLst>
      <p:ext uri="{BB962C8B-B14F-4D97-AF65-F5344CB8AC3E}">
        <p14:creationId xmlns:p14="http://schemas.microsoft.com/office/powerpoint/2010/main" val="1126184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即使我们的语料选取工作做得很好</a:t>
            </a:r>
          </a:p>
        </p:txBody>
      </p:sp>
    </p:spTree>
    <p:extLst>
      <p:ext uri="{BB962C8B-B14F-4D97-AF65-F5344CB8AC3E}">
        <p14:creationId xmlns:p14="http://schemas.microsoft.com/office/powerpoint/2010/main" val="1770728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54046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8270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5345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62590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7220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0277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6126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71056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83462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57493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51382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6563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8800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4177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only term that appears on the left hand side but not the right is (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+1)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Nrm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+1 where 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maximum number of times any word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appears in the corpus. Since 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Nrm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+1 = 0, this term also contributes nothing to the summation.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7072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2130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207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为什么会有这种判断？因为在从我们的生命的开始到现在，周围的语言环境一直在帮助我们训练一个语言模型，使得我们可以判断这句话是否合理。语言模型就是代替人来做这么件事，判断一句话是不是符合正常人的表达方式。</a:t>
            </a:r>
          </a:p>
        </p:txBody>
      </p:sp>
    </p:spTree>
    <p:extLst>
      <p:ext uri="{BB962C8B-B14F-4D97-AF65-F5344CB8AC3E}">
        <p14:creationId xmlns:p14="http://schemas.microsoft.com/office/powerpoint/2010/main" val="39170307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2957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8944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7812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4546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6154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为了用上这个事实且一元语法模型反应的是文本中单词出现的频率，因此我们需要在二元语法模型中加入一元语法模型。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26588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一般来说，使用低阶的</a:t>
            </a:r>
            <a:r>
              <a:rPr kumimoji="1" lang="en-US" altLang="zh-CN" dirty="0"/>
              <a:t>n-1</a:t>
            </a:r>
            <a:r>
              <a:rPr kumimoji="1" lang="zh-CN" altLang="en-US" dirty="0"/>
              <a:t>元模型向高阶</a:t>
            </a:r>
            <a:r>
              <a:rPr kumimoji="1" lang="en-US" altLang="zh-CN" dirty="0"/>
              <a:t>n</a:t>
            </a:r>
            <a:r>
              <a:rPr kumimoji="1" lang="zh-CN" altLang="en-US" dirty="0"/>
              <a:t>元元模型插值是有效的，因为当没有足够的语聊估计高阶模型的参数时，低阶模型往往可以提供有效的信息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70811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1980</a:t>
            </a:r>
            <a:r>
              <a:rPr kumimoji="1" lang="zh-CN" altLang="en-US" dirty="0"/>
              <a:t>年</a:t>
            </a:r>
            <a:r>
              <a:rPr kumimoji="1" lang="en-US" altLang="zh-CN" dirty="0" err="1"/>
              <a:t>Jelinek</a:t>
            </a:r>
            <a:r>
              <a:rPr kumimoji="1" lang="zh-CN" altLang="en-US" dirty="0"/>
              <a:t>和</a:t>
            </a:r>
            <a:r>
              <a:rPr kumimoji="1" lang="en-US" altLang="zh-CN" dirty="0"/>
              <a:t>Mercer</a:t>
            </a:r>
            <a:r>
              <a:rPr kumimoji="1" lang="zh-CN" altLang="en-US" dirty="0"/>
              <a:t>提出了通用的插值模型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通常可以用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阶模型的最大似然分步  或者用均匀分布作为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阶模型   结束递归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258659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1980</a:t>
            </a:r>
            <a:r>
              <a:rPr kumimoji="1" lang="zh-CN" altLang="en-US" dirty="0"/>
              <a:t>年</a:t>
            </a:r>
            <a:r>
              <a:rPr kumimoji="1" lang="en-US" altLang="zh-CN" dirty="0" err="1"/>
              <a:t>Jelinek</a:t>
            </a:r>
            <a:r>
              <a:rPr kumimoji="1" lang="zh-CN" altLang="en-US" dirty="0"/>
              <a:t>和</a:t>
            </a:r>
            <a:r>
              <a:rPr kumimoji="1" lang="en-US" altLang="zh-CN" dirty="0"/>
              <a:t>Mercer</a:t>
            </a:r>
            <a:r>
              <a:rPr kumimoji="1" lang="zh-CN" altLang="en-US" dirty="0"/>
              <a:t>提出了通用的插值模型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通常可以用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阶模型的最大似然分步  或者用均匀分布作为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阶模型   结束递归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4660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229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因为人类的语言都是按一定的规则组织起来的，所以最早人们也希望通过规则来定义语言模型。</a:t>
            </a:r>
          </a:p>
          <a:p>
            <a:r>
              <a:rPr kumimoji="1" lang="zh-CN" altLang="en-US" dirty="0"/>
              <a:t>自然语言在演变的过程中，产生了词义和上下文相关的特性。所以对语句的理解需要上下文甚至是常识（与编程语言不同）</a:t>
            </a:r>
          </a:p>
        </p:txBody>
      </p:sp>
    </p:spTree>
    <p:extLst>
      <p:ext uri="{BB962C8B-B14F-4D97-AF65-F5344CB8AC3E}">
        <p14:creationId xmlns:p14="http://schemas.microsoft.com/office/powerpoint/2010/main" val="41430071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 1 </a:t>
            </a:r>
            <a:r>
              <a:rPr lang="zh-CN" altLang="en-US"/>
              <a:t>加 在后面会有多处用到， 所以这里举例说明下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4918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8630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绝对减值法类似于</a:t>
                </a:r>
                <a:r>
                  <a:rPr lang="en-US" altLang="zh-CN" dirty="0" err="1"/>
                  <a:t>Jelinek</a:t>
                </a:r>
                <a:r>
                  <a:rPr lang="en-US" altLang="zh-CN" dirty="0"/>
                  <a:t>-Mercer</a:t>
                </a:r>
                <a:r>
                  <a:rPr lang="zh-CN" altLang="en-US" dirty="0"/>
                  <a:t>平滑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也涉及高阶模型与低阶模型的插值问题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但它与前面不同的是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通过从每个计数中减去一个固定值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≤1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来</m:t>
                    </m:r>
                  </m:oMath>
                </a14:m>
                <a:r>
                  <a:rPr lang="zh-CN" altLang="en-US" dirty="0"/>
                  <a:t>建立高阶模型</a:t>
                </a:r>
                <a:r>
                  <a:rPr lang="en-US" altLang="zh-CN" dirty="0"/>
                  <a:t>.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1048630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 smtClean="0"/>
                  <a:t>绝对减</a:t>
                </a:r>
                <a:r>
                  <a:rPr lang="zh-CN" altLang="en-US" dirty="0" smtClean="0"/>
                  <a:t>值法类似于</a:t>
                </a:r>
                <a:r>
                  <a:rPr lang="en-US" altLang="zh-CN" dirty="0" err="1" smtClean="0"/>
                  <a:t>Jelinek</a:t>
                </a:r>
                <a:r>
                  <a:rPr lang="en-US" altLang="zh-CN" dirty="0" smtClean="0"/>
                  <a:t>-Mercer</a:t>
                </a:r>
                <a:r>
                  <a:rPr lang="zh-CN" altLang="en-US" dirty="0" smtClean="0"/>
                  <a:t>平滑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也涉及高阶模型与低阶模型的插值问题</a:t>
                </a:r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但它与前面不同的是</a:t>
                </a:r>
                <a:r>
                  <a:rPr lang="en-US" altLang="zh-CN" dirty="0" smtClean="0"/>
                  <a:t>:</a:t>
                </a:r>
                <a:r>
                  <a:rPr lang="zh-CN" altLang="en-US" dirty="0" smtClean="0"/>
                  <a:t>通过从每个计数中减去一个固定值</a:t>
                </a:r>
                <a:r>
                  <a:rPr lang="en-US" altLang="zh-CN" i="0" dirty="0" smtClean="0">
                    <a:latin typeface="Cambria Math" panose="02040503050406030204" pitchFamily="18" charset="0"/>
                  </a:rPr>
                  <a:t>𝐷</a:t>
                </a:r>
                <a:r>
                  <a:rPr lang="en-US" altLang="zh-CN" b="0" i="0" dirty="0" smtClean="0">
                    <a:latin typeface="Cambria Math" panose="02040503050406030204" pitchFamily="18" charset="0"/>
                  </a:rPr>
                  <a:t>≤1</a:t>
                </a:r>
                <a:r>
                  <a:rPr lang="zh-CN" altLang="en-US" i="0" dirty="0">
                    <a:latin typeface="Cambria Math" panose="02040503050406030204" pitchFamily="18" charset="0"/>
                  </a:rPr>
                  <a:t>来</a:t>
                </a:r>
                <a:r>
                  <a:rPr lang="zh-CN" altLang="en-US" dirty="0" smtClean="0"/>
                  <a:t>建立高阶模</a:t>
                </a:r>
                <a:r>
                  <a:rPr lang="zh-CN" altLang="en-US" dirty="0" smtClean="0"/>
                  <a:t>型</a:t>
                </a:r>
                <a:r>
                  <a:rPr lang="en-US" altLang="zh-CN" dirty="0" smtClean="0"/>
                  <a:t>.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 smtClean="0"/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6813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54583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25465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73465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2952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一元语法概率</a:t>
                </a:r>
                <a:r>
                  <a:rPr lang="en-US" altLang="zh-CN" dirty="0"/>
                  <a:t>P  </a:t>
                </a:r>
                <a:r>
                  <a:rPr lang="zh-CN" altLang="en-US" dirty="0"/>
                  <a:t>不应该与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1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F</m:t>
                    </m:r>
                    <m:r>
                      <m:rPr>
                        <m:sty m:val="p"/>
                      </m:rPr>
                      <a:rPr kumimoji="0" lang="en-US" altLang="zh-CN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ran</m:t>
                    </m:r>
                    <m:r>
                      <m:rPr>
                        <m:sty m:val="p"/>
                      </m:rPr>
                      <a:rPr kumimoji="0" lang="en-US" altLang="zh-CN" sz="1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cisco</m:t>
                    </m:r>
                  </m:oMath>
                </a14:m>
                <a:r>
                  <a:rPr lang="zh-CN" altLang="en-US" dirty="0"/>
                  <a:t>单词的频率相关，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 而是应该与</a:t>
                </a:r>
                <a14:m>
                  <m:oMath xmlns:m="http://schemas.openxmlformats.org/officeDocument/2006/math">
                    <m:r>
                      <a:rPr kumimoji="0" lang="en-US" altLang="zh-CN" sz="1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zh-CN" alt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出现在</m:t>
                    </m:r>
                    <m:r>
                      <m:rPr>
                        <m:sty m:val="p"/>
                      </m:rPr>
                      <a:rPr kumimoji="0" lang="en-US" altLang="zh-CN" sz="1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F</m:t>
                    </m:r>
                    <m:r>
                      <m:rPr>
                        <m:sty m:val="p"/>
                      </m:rPr>
                      <a:rPr kumimoji="0" lang="en-US" altLang="zh-CN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ran</m:t>
                    </m:r>
                    <m:r>
                      <m:rPr>
                        <m:sty m:val="p"/>
                      </m:rPr>
                      <a:rPr kumimoji="0" lang="en-US" altLang="zh-CN" sz="1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cisco</m:t>
                    </m:r>
                    <m:r>
                      <a:rPr kumimoji="0" lang="zh-CN" alt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前面</m:t>
                    </m:r>
                  </m:oMath>
                </a14:m>
                <a:r>
                  <a:rPr lang="zh-CN" altLang="en-US" dirty="0"/>
                  <a:t>的不同单词的个数相关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一元语法概率</a:t>
                </a:r>
                <a:r>
                  <a:rPr lang="en-US" altLang="zh-CN" dirty="0" smtClean="0"/>
                  <a:t>P  </a:t>
                </a:r>
                <a:r>
                  <a:rPr lang="zh-CN" altLang="en-US" dirty="0" smtClean="0"/>
                  <a:t>不应该与</a:t>
                </a:r>
                <a:r>
                  <a:rPr kumimoji="0" lang="en-US" altLang="zh-CN" sz="12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+mn-cs"/>
                  </a:rPr>
                  <a:t>F</a:t>
                </a: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+mn-cs"/>
                  </a:rPr>
                  <a:t>ran</a:t>
                </a:r>
                <a:r>
                  <a:rPr kumimoji="0" lang="en-US" altLang="zh-CN" sz="12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+mn-cs"/>
                  </a:rPr>
                  <a:t>cisco</a:t>
                </a:r>
                <a:r>
                  <a:rPr lang="zh-CN" altLang="en-US" dirty="0" smtClean="0"/>
                  <a:t>单词的频率相关，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 而是应该与</a:t>
                </a:r>
                <a:r>
                  <a:rPr kumimoji="0" lang="en-US" altLang="zh-CN" sz="12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+mn-cs"/>
                  </a:rPr>
                  <a:t> </a:t>
                </a:r>
                <a:r>
                  <a:rPr kumimoji="0" lang="zh-CN" altLang="en-US" sz="12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+mn-cs"/>
                  </a:rPr>
                  <a:t>出现在</a:t>
                </a:r>
                <a:r>
                  <a:rPr kumimoji="0" lang="en-US" altLang="zh-CN" sz="12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+mn-cs"/>
                  </a:rPr>
                  <a:t>F</a:t>
                </a: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+mn-cs"/>
                  </a:rPr>
                  <a:t>ran</a:t>
                </a:r>
                <a:r>
                  <a:rPr kumimoji="0" lang="en-US" altLang="zh-CN" sz="12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+mn-cs"/>
                  </a:rPr>
                  <a:t>cisco</a:t>
                </a:r>
                <a:r>
                  <a:rPr kumimoji="0" lang="zh-CN" altLang="en-US" sz="12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+mn-cs"/>
                  </a:rPr>
                  <a:t>前面</a:t>
                </a:r>
                <a:r>
                  <a:rPr lang="zh-CN" altLang="en-US" dirty="0" smtClean="0"/>
                  <a:t>的不同单词的个数相关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9065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 以二元语法模型为例</a:t>
            </a:r>
            <a:r>
              <a:rPr lang="en-US" altLang="zh-CN" baseline="0" dirty="0"/>
              <a:t> , </a:t>
            </a:r>
            <a:r>
              <a:rPr lang="zh-CN" altLang="en-US" baseline="0" dirty="0"/>
              <a:t>建立</a:t>
            </a:r>
            <a:r>
              <a:rPr lang="en-US" altLang="zh-CN" baseline="0" dirty="0" err="1"/>
              <a:t>Kneser</a:t>
            </a:r>
            <a:r>
              <a:rPr lang="en-US" altLang="zh-CN" baseline="0" dirty="0"/>
              <a:t>-Ney</a:t>
            </a:r>
            <a:r>
              <a:rPr lang="zh-CN" altLang="en-US" baseline="0" dirty="0"/>
              <a:t>平滑模型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9B60A9-BA8B-499C-8983-D570616CACD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92996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0" lang="en-US" altLang="zh-CN" sz="1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𝜸</m:t>
                    </m:r>
                    <m:r>
                      <a:rPr kumimoji="0" lang="en-US" altLang="zh-CN" sz="1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sSubSup>
                      <m:sSubSup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−1</m:t>
                        </m:r>
                      </m:sub>
                      <m:sup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−1</m:t>
                        </m:r>
                      </m:sup>
                    </m:sSubSup>
                    <m:r>
                      <a:rPr kumimoji="0" lang="en-US" altLang="zh-CN" sz="1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lang="zh-CN" altLang="en-US" dirty="0"/>
                  <a:t> 就是减去的</a:t>
                </a:r>
                <a:r>
                  <a:rPr lang="zh-CN" altLang="en-US" baseline="0" dirty="0"/>
                  <a:t> 概率值  。 它的形式比较繁琐，</a:t>
                </a:r>
                <a:endParaRPr lang="en-US" altLang="zh-CN" baseline="0" dirty="0"/>
              </a:p>
              <a:p>
                <a:r>
                  <a:rPr lang="zh-CN" altLang="en-US" baseline="0" dirty="0"/>
                  <a:t>这里就不写了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kumimoji="0" lang="en-US" altLang="zh-CN" sz="1200" b="1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𝜸</a:t>
                </a:r>
                <a:r>
                  <a:rPr kumimoji="0" lang="en-US" altLang="zh-CN" sz="1200" b="1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(</a:t>
                </a: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+mn-cs"/>
                  </a:rPr>
                  <a:t>𝑤_(𝑖−𝑛−1)^(𝑖</a:t>
                </a:r>
                <a:r>
                  <a:rPr kumimoji="0" lang="en-US" altLang="zh-CN" sz="12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+mn-cs"/>
                  </a:rPr>
                  <a:t>−1</a:t>
                </a: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+mn-cs"/>
                  </a:rPr>
                  <a:t>)</a:t>
                </a:r>
                <a:r>
                  <a:rPr kumimoji="0" lang="en-US" altLang="zh-CN" sz="1200" b="1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+mn-cs"/>
                  </a:rPr>
                  <a:t>)</a:t>
                </a:r>
                <a:r>
                  <a:rPr lang="zh-CN" altLang="en-US" dirty="0" smtClean="0"/>
                  <a:t> 就是减去的</a:t>
                </a:r>
                <a:r>
                  <a:rPr lang="zh-CN" altLang="en-US" baseline="0" dirty="0" smtClean="0"/>
                  <a:t> 概率值  。 它的形式比较繁琐，</a:t>
                </a:r>
                <a:endParaRPr lang="en-US" altLang="zh-CN" baseline="0" dirty="0" smtClean="0"/>
              </a:p>
              <a:p>
                <a:pPr/>
                <a:r>
                  <a:rPr lang="zh-CN" altLang="en-US" baseline="0" dirty="0" smtClean="0"/>
                  <a:t>这里就不写了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8343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4994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en-US" altLang="zh-CN" dirty="0"/>
              <a:t>e.g. </a:t>
            </a:r>
            <a:r>
              <a:rPr kumimoji="1" lang="zh-CN" altLang="en-US" dirty="0"/>
              <a:t>中国是发展中 国家 </a:t>
            </a:r>
          </a:p>
        </p:txBody>
      </p:sp>
    </p:spTree>
    <p:extLst>
      <p:ext uri="{BB962C8B-B14F-4D97-AF65-F5344CB8AC3E}">
        <p14:creationId xmlns:p14="http://schemas.microsoft.com/office/powerpoint/2010/main" val="35828061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例如一些人名不会出现在语料库中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2800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前馈神经网络也被叫做人工神经网络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2447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两种网络都分为前向传播和反向传播。</a:t>
            </a:r>
            <a:endParaRPr kumimoji="1" lang="en-US" altLang="zh-CN" dirty="0"/>
          </a:p>
          <a:p>
            <a:r>
              <a:rPr kumimoji="1" lang="zh-CN" altLang="en-US" dirty="0"/>
              <a:t>前向传播根据特征预测</a:t>
            </a:r>
            <a:r>
              <a:rPr kumimoji="1" lang="en-US" altLang="zh-CN" dirty="0"/>
              <a:t>label</a:t>
            </a:r>
          </a:p>
          <a:p>
            <a:r>
              <a:rPr kumimoji="1" lang="zh-CN" altLang="en-US" dirty="0"/>
              <a:t>反向传播根据预测的</a:t>
            </a:r>
            <a:r>
              <a:rPr kumimoji="1" lang="en-US" altLang="zh-CN" dirty="0"/>
              <a:t>label</a:t>
            </a:r>
            <a:r>
              <a:rPr kumimoji="1" lang="zh-CN" altLang="en-US" dirty="0"/>
              <a:t>计算误差，再通过反向传播更新网络的权值</a:t>
            </a:r>
            <a:endParaRPr kumimoji="1" lang="en-US" altLang="zh-CN" dirty="0"/>
          </a:p>
          <a:p>
            <a:r>
              <a:rPr kumimoji="1" lang="zh-CN" altLang="en-US" dirty="0"/>
              <a:t>这里就不细说了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4376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language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967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维数灾难：词表的大小非常大</a:t>
            </a:r>
            <a:endParaRPr kumimoji="1" lang="en-US" altLang="zh-CN" dirty="0"/>
          </a:p>
          <a:p>
            <a:r>
              <a:rPr kumimoji="1" lang="zh-CN" altLang="en-US" dirty="0"/>
              <a:t>可扩展性差：出现新词后，所有</a:t>
            </a:r>
            <a:r>
              <a:rPr kumimoji="1" lang="en-US" altLang="zh-CN" dirty="0" err="1"/>
              <a:t>ont</a:t>
            </a:r>
            <a:r>
              <a:rPr kumimoji="1" lang="en-US" altLang="zh-CN" dirty="0"/>
              <a:t>-hot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coding</a:t>
            </a:r>
            <a:r>
              <a:rPr kumimoji="1" lang="zh-CN" altLang="en-US" dirty="0"/>
              <a:t>的维数都会发生变化</a:t>
            </a:r>
            <a:endParaRPr kumimoji="1" lang="en-US" altLang="zh-CN" dirty="0"/>
          </a:p>
          <a:p>
            <a:r>
              <a:rPr kumimoji="1" lang="zh-CN" altLang="en-US" dirty="0"/>
              <a:t>过于稀疏：只有一个</a:t>
            </a:r>
            <a:r>
              <a:rPr kumimoji="1" lang="en-US" altLang="zh-CN" dirty="0"/>
              <a:t>1</a:t>
            </a:r>
          </a:p>
          <a:p>
            <a:r>
              <a:rPr kumimoji="1" lang="zh-CN" altLang="en-US" dirty="0"/>
              <a:t>每个词是孤立的：很容易看出来，不同的词的</a:t>
            </a:r>
            <a:r>
              <a:rPr kumimoji="1" lang="en-US" altLang="zh-CN" dirty="0"/>
              <a:t>one-hot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coding</a:t>
            </a:r>
            <a:r>
              <a:rPr kumimoji="1" lang="zh-CN" altLang="en-US" dirty="0"/>
              <a:t>之间都是相互正交的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5625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避免了</a:t>
            </a:r>
            <a:r>
              <a:rPr kumimoji="1" lang="en-US" altLang="zh-CN" dirty="0"/>
              <a:t>one-hot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coding</a:t>
            </a:r>
            <a:r>
              <a:rPr kumimoji="1" lang="zh-CN" altLang="en-US" dirty="0"/>
              <a:t>所带来的维度灾难</a:t>
            </a:r>
            <a:endParaRPr kumimoji="1" lang="en-US" altLang="zh-CN" dirty="0"/>
          </a:p>
          <a:p>
            <a:r>
              <a:rPr kumimoji="1" lang="zh-CN" altLang="en-US" dirty="0"/>
              <a:t>并且向量不再是之前稀疏的</a:t>
            </a:r>
            <a:r>
              <a:rPr kumimoji="1" lang="en-US" altLang="zh-CN" dirty="0"/>
              <a:t>0-1</a:t>
            </a:r>
            <a:r>
              <a:rPr kumimoji="1" lang="zh-CN" altLang="en-US" dirty="0"/>
              <a:t>形式了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5611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当然实际情况中，</a:t>
            </a:r>
            <a:r>
              <a:rPr kumimoji="1" lang="en-US" altLang="zh-CN" dirty="0"/>
              <a:t>word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 肯定不止</a:t>
            </a:r>
            <a:r>
              <a:rPr kumimoji="1" lang="en-US" altLang="zh-CN" dirty="0"/>
              <a:t>3</a:t>
            </a:r>
            <a:r>
              <a:rPr kumimoji="1" lang="zh-CN" altLang="en-US" dirty="0"/>
              <a:t>维</a:t>
            </a:r>
            <a:endParaRPr kumimoji="1" lang="en-US" altLang="zh-CN" dirty="0"/>
          </a:p>
          <a:p>
            <a:r>
              <a:rPr kumimoji="1" lang="zh-CN" altLang="en-US" dirty="0"/>
              <a:t>为了方便可视化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4342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Durian : </a:t>
            </a:r>
            <a:r>
              <a:rPr kumimoji="1" lang="zh-CN" altLang="en-US" dirty="0"/>
              <a:t>榴莲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其实这里是一个迁移学习的过程</a:t>
            </a:r>
            <a:endParaRPr kumimoji="1" lang="en-US" altLang="zh-CN" dirty="0"/>
          </a:p>
          <a:p>
            <a:r>
              <a:rPr kumimoji="1" lang="en-US" altLang="zh-CN" dirty="0"/>
              <a:t>Word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是采用一个更大的语料库训练的。</a:t>
            </a: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/>
              <a:t>NNLM</a:t>
            </a:r>
            <a:r>
              <a:rPr kumimoji="1" lang="zh-CN" altLang="en-US" dirty="0"/>
              <a:t>中利用</a:t>
            </a:r>
            <a:r>
              <a:rPr kumimoji="1" lang="en-US" altLang="zh-CN" dirty="0"/>
              <a:t>Word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来表示词，相当于把</a:t>
            </a:r>
            <a:r>
              <a:rPr kumimoji="1" lang="en-US" altLang="zh-CN" dirty="0"/>
              <a:t>Word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学到的知识迁移到了语言模型中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6006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网络直接由输入层和输出层之间的全连接层构成</a:t>
            </a:r>
            <a:endParaRPr kumimoji="1" lang="en-US" altLang="zh-CN" dirty="0"/>
          </a:p>
          <a:p>
            <a:r>
              <a:rPr kumimoji="1" lang="zh-CN" altLang="en-US" dirty="0"/>
              <a:t>输入仅为一个词，导致其无法像</a:t>
            </a:r>
            <a:r>
              <a:rPr kumimoji="1" lang="en-US" altLang="zh-CN" dirty="0"/>
              <a:t>N-gram</a:t>
            </a:r>
            <a:r>
              <a:rPr kumimoji="1" lang="zh-CN" altLang="en-US" dirty="0"/>
              <a:t>语言模型那样捕捉长期的统计信息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4076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V*(V+1)</a:t>
            </a:r>
            <a:r>
              <a:rPr kumimoji="1" lang="zh-CN" altLang="en-US" dirty="0"/>
              <a:t>的全连接层（输入层还有一个额外偏置项）</a:t>
            </a:r>
            <a:endParaRPr kumimoji="1" lang="en-US" altLang="zh-CN" dirty="0"/>
          </a:p>
          <a:p>
            <a:r>
              <a:rPr kumimoji="1" lang="zh-CN" altLang="en-US" dirty="0"/>
              <a:t>困惑度的对数即为负对数似然（交叉熵）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110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77004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Epoch</a:t>
            </a:r>
            <a:r>
              <a:rPr kumimoji="1" lang="zh-CN" altLang="en-US" dirty="0"/>
              <a:t>也称一趟，即遍历整个训练集一次</a:t>
            </a:r>
            <a:endParaRPr kumimoji="1" lang="en-US" altLang="zh-CN" dirty="0"/>
          </a:p>
          <a:p>
            <a:r>
              <a:rPr kumimoji="1" lang="zh-CN" altLang="en-US" dirty="0"/>
              <a:t>奔腾</a:t>
            </a:r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CPU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152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Revised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2003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50296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此处词的特征向量，就是之前提到的分布式表达</a:t>
            </a:r>
            <a:r>
              <a:rPr kumimoji="1" lang="en-US" altLang="zh-CN" dirty="0"/>
              <a:t>Distributed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Representations</a:t>
            </a:r>
          </a:p>
          <a:p>
            <a:r>
              <a:rPr kumimoji="1" lang="zh-CN" altLang="en-US" dirty="0"/>
              <a:t>现在许多的模型的</a:t>
            </a:r>
            <a:r>
              <a:rPr kumimoji="1" lang="en-US" altLang="zh-CN" dirty="0"/>
              <a:t>look-up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</a:t>
            </a:r>
            <a:r>
              <a:rPr kumimoji="1" lang="zh-CN" altLang="en-US" dirty="0"/>
              <a:t>都是预训练好的，这里不是</a:t>
            </a:r>
            <a:endParaRPr kumimoji="1" lang="en-US" altLang="zh-CN" dirty="0"/>
          </a:p>
          <a:p>
            <a:r>
              <a:rPr kumimoji="1" lang="zh-CN" altLang="en-US" dirty="0"/>
              <a:t>注意，这里类似</a:t>
            </a:r>
            <a:r>
              <a:rPr kumimoji="1" lang="en-US" altLang="zh-CN" dirty="0"/>
              <a:t>N-grams</a:t>
            </a:r>
            <a:r>
              <a:rPr kumimoji="1" lang="zh-CN" altLang="en-US" dirty="0"/>
              <a:t>，预测一个词时只看前</a:t>
            </a:r>
            <a:r>
              <a:rPr kumimoji="1" lang="en-US" altLang="zh-CN" dirty="0"/>
              <a:t>n-1</a:t>
            </a:r>
            <a:r>
              <a:rPr kumimoji="1" lang="zh-CN" altLang="en-US" dirty="0"/>
              <a:t>个词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9764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注意，这里可以看做将</a:t>
            </a:r>
            <a:r>
              <a:rPr kumimoji="1" lang="en-US" altLang="zh-CN" dirty="0"/>
              <a:t>n-1</a:t>
            </a:r>
            <a:r>
              <a:rPr kumimoji="1" lang="zh-CN" altLang="en-US" dirty="0"/>
              <a:t>个</a:t>
            </a:r>
            <a:r>
              <a:rPr kumimoji="1" lang="en-US" altLang="zh-CN" dirty="0"/>
              <a:t>m</a:t>
            </a:r>
            <a:r>
              <a:rPr kumimoji="1" lang="zh-CN" altLang="en-US" dirty="0"/>
              <a:t>维的词向量拼接起来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Softmax</a:t>
            </a:r>
            <a:r>
              <a:rPr kumimoji="1" lang="zh-CN" altLang="en-US" dirty="0"/>
              <a:t>层的维数等于词表大小，也是该部分导致网络的训练变得很慢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63350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训练目标是针对整个训练集的。其中</a:t>
            </a:r>
            <a:r>
              <a:rPr kumimoji="1" lang="en-US" altLang="zh-CN" dirty="0"/>
              <a:t>T</a:t>
            </a:r>
            <a:r>
              <a:rPr kumimoji="1" lang="zh-CN" altLang="en-US" dirty="0"/>
              <a:t>是训练集语料库的规模 （其实就是希望语料库这个“句子”的概率最高）</a:t>
            </a:r>
            <a:endParaRPr kumimoji="1" lang="en-US" altLang="zh-CN" dirty="0"/>
          </a:p>
          <a:p>
            <a:r>
              <a:rPr kumimoji="1" lang="zh-CN" altLang="en-US" dirty="0"/>
              <a:t>加入了正则项</a:t>
            </a:r>
            <a:r>
              <a:rPr kumimoji="1" lang="en-US" altLang="zh-CN" dirty="0"/>
              <a:t>R</a:t>
            </a:r>
            <a:r>
              <a:rPr kumimoji="1" lang="zh-CN" altLang="en-US" dirty="0"/>
              <a:t> 防止过拟合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随机梯度上升每次只选取一个词。 伊普西龙 是学习率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82081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41554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96069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这里使用了模型的组合，但是与接下来要讲的混合方法还不太一样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69370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也就是将</a:t>
            </a:r>
            <a:r>
              <a:rPr kumimoji="1" lang="en-US" altLang="zh-CN" dirty="0"/>
              <a:t>4-gram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LM</a:t>
            </a:r>
            <a:r>
              <a:rPr kumimoji="1" lang="zh-CN" altLang="en-US" dirty="0"/>
              <a:t>的预测值作为一个</a:t>
            </a:r>
            <a:r>
              <a:rPr kumimoji="1" lang="en-US" altLang="zh-CN" dirty="0"/>
              <a:t>NN</a:t>
            </a:r>
            <a:r>
              <a:rPr kumimoji="1" lang="zh-CN" altLang="en-US" dirty="0"/>
              <a:t>的一个特征。  这样</a:t>
            </a:r>
            <a:r>
              <a:rPr kumimoji="1" lang="en-US" altLang="zh-CN" dirty="0"/>
              <a:t>NN</a:t>
            </a:r>
            <a:r>
              <a:rPr kumimoji="1" lang="zh-CN" altLang="en-US" dirty="0"/>
              <a:t>的规模就可以很小了</a:t>
            </a:r>
            <a:endParaRPr kumimoji="1" lang="en-US" altLang="zh-CN" dirty="0"/>
          </a:p>
          <a:p>
            <a:r>
              <a:rPr kumimoji="1" lang="en-US" altLang="zh-CN" dirty="0"/>
              <a:t>Lattice</a:t>
            </a:r>
            <a:r>
              <a:rPr kumimoji="1" lang="zh-CN" altLang="en-US" dirty="0"/>
              <a:t>（点阵）指的就是</a:t>
            </a:r>
            <a:r>
              <a:rPr kumimoji="1" lang="en-US" altLang="zh-CN" dirty="0"/>
              <a:t>4-gram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LM</a:t>
            </a:r>
            <a:r>
              <a:rPr kumimoji="1" lang="zh-CN" altLang="en-US" dirty="0"/>
              <a:t>对一组上下文的预测（或</a:t>
            </a:r>
            <a:r>
              <a:rPr kumimoji="1" lang="en-US" altLang="zh-CN" dirty="0"/>
              <a:t>decoding</a:t>
            </a:r>
            <a:r>
              <a:rPr kumimoji="1" lang="zh-CN" altLang="en-US" dirty="0"/>
              <a:t>）过程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75455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计算量变为原来的根号级别</a:t>
            </a:r>
            <a:endParaRPr kumimoji="1" lang="en-US" altLang="zh-CN" dirty="0"/>
          </a:p>
          <a:p>
            <a:r>
              <a:rPr kumimoji="1" lang="en-US" altLang="zh-CN" dirty="0"/>
              <a:t>Taxonomy</a:t>
            </a:r>
            <a:r>
              <a:rPr kumimoji="1" lang="zh-CN" altLang="en-US" dirty="0"/>
              <a:t>结构就是一种层级分类结构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993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每一个词的产生与他前面所有词都有关</a:t>
            </a:r>
          </a:p>
        </p:txBody>
      </p:sp>
    </p:spTree>
    <p:extLst>
      <p:ext uri="{BB962C8B-B14F-4D97-AF65-F5344CB8AC3E}">
        <p14:creationId xmlns:p14="http://schemas.microsoft.com/office/powerpoint/2010/main" val="379430461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W1</a:t>
            </a:r>
            <a:r>
              <a:rPr kumimoji="1" lang="zh-CN" altLang="en-US" dirty="0"/>
              <a:t>：</a:t>
            </a:r>
            <a:r>
              <a:rPr kumimoji="1" lang="en-US" altLang="zh-CN" dirty="0"/>
              <a:t>n-1</a:t>
            </a:r>
            <a:r>
              <a:rPr kumimoji="1" lang="zh-CN" altLang="en-US" dirty="0"/>
              <a:t> 是上下文  </a:t>
            </a:r>
            <a:endParaRPr kumimoji="1" lang="en-US" altLang="zh-CN" dirty="0"/>
          </a:p>
          <a:p>
            <a:r>
              <a:rPr kumimoji="1" lang="en-US" altLang="zh-CN" dirty="0"/>
              <a:t>qi</a:t>
            </a:r>
            <a:r>
              <a:rPr kumimoji="1" lang="zh-CN" altLang="en-US" dirty="0"/>
              <a:t> 是分类过程中，在树上经过的每个节点的特征向量</a:t>
            </a:r>
            <a:endParaRPr kumimoji="1" lang="en-US" altLang="zh-CN" dirty="0"/>
          </a:p>
          <a:p>
            <a:r>
              <a:rPr kumimoji="1" lang="en-US" altLang="zh-CN" dirty="0"/>
              <a:t>di </a:t>
            </a:r>
            <a:r>
              <a:rPr kumimoji="1" lang="zh-CN" altLang="en-US" dirty="0"/>
              <a:t>表示词</a:t>
            </a:r>
            <a:r>
              <a:rPr kumimoji="1" lang="en-US" altLang="zh-CN" dirty="0"/>
              <a:t>w</a:t>
            </a:r>
            <a:r>
              <a:rPr kumimoji="1" lang="zh-CN" altLang="en-US" dirty="0"/>
              <a:t>的第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位路径编码（</a:t>
            </a:r>
            <a:r>
              <a:rPr kumimoji="1" lang="en-US" altLang="zh-CN" dirty="0"/>
              <a:t>1010</a:t>
            </a:r>
            <a:r>
              <a:rPr kumimoji="1" lang="zh-CN" altLang="en-US" dirty="0"/>
              <a:t>表示左右左右）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2184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这类混合方法主要是为了克服 </a:t>
            </a:r>
            <a:r>
              <a:rPr kumimoji="1" lang="en-US" altLang="zh-CN" dirty="0"/>
              <a:t>NN-LM</a:t>
            </a:r>
            <a:r>
              <a:rPr kumimoji="1" lang="zh-CN" altLang="en-US" dirty="0"/>
              <a:t>与</a:t>
            </a:r>
            <a:r>
              <a:rPr kumimoji="1" lang="en-US" altLang="zh-CN" dirty="0"/>
              <a:t>N-gram</a:t>
            </a:r>
            <a:r>
              <a:rPr kumimoji="1" lang="zh-CN" altLang="en-US" dirty="0"/>
              <a:t> 的错误点不同  互相弥补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37262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Rho</a:t>
            </a:r>
            <a:r>
              <a:rPr kumimoji="1" lang="zh-CN" altLang="en-US" dirty="0"/>
              <a:t>是上下文</a:t>
            </a:r>
            <a:r>
              <a:rPr kumimoji="1" lang="en-US" altLang="zh-CN" dirty="0" err="1"/>
              <a:t>Wk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POS</a:t>
            </a:r>
            <a:r>
              <a:rPr kumimoji="1" lang="zh-CN" altLang="en-US" dirty="0"/>
              <a:t>为</a:t>
            </a:r>
            <a:r>
              <a:rPr kumimoji="1" lang="en-US" altLang="zh-CN" dirty="0" err="1"/>
              <a:t>Tk</a:t>
            </a:r>
            <a:r>
              <a:rPr kumimoji="1" lang="zh-CN" altLang="en-US" dirty="0"/>
              <a:t>的权重</a:t>
            </a:r>
            <a:endParaRPr kumimoji="1" lang="en-US" altLang="zh-CN" dirty="0"/>
          </a:p>
          <a:p>
            <a:r>
              <a:rPr kumimoji="1" lang="zh-CN" altLang="en-US" dirty="0"/>
              <a:t>同时将上下文的序列和上下文的</a:t>
            </a:r>
            <a:r>
              <a:rPr kumimoji="1" lang="en-US" altLang="zh-CN" dirty="0"/>
              <a:t>POS</a:t>
            </a:r>
            <a:r>
              <a:rPr kumimoji="1" lang="zh-CN" altLang="en-US" dirty="0"/>
              <a:t>作为</a:t>
            </a:r>
            <a:r>
              <a:rPr kumimoji="1" lang="en-US" altLang="zh-CN" dirty="0"/>
              <a:t>NNLM</a:t>
            </a:r>
            <a:r>
              <a:rPr kumimoji="1" lang="zh-CN" altLang="en-US" dirty="0"/>
              <a:t>的输入</a:t>
            </a:r>
            <a:endParaRPr kumimoji="1" lang="en-US" altLang="zh-CN" dirty="0" err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1573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f</a:t>
            </a:r>
            <a:r>
              <a:rPr kumimoji="1" lang="zh-CN" altLang="en-US" dirty="0"/>
              <a:t>一般取</a:t>
            </a:r>
            <a:r>
              <a:rPr kumimoji="1" lang="en-US" altLang="zh-CN" dirty="0"/>
              <a:t>tanh</a:t>
            </a:r>
            <a:r>
              <a:rPr kumimoji="1" lang="zh-CN" altLang="en-US" dirty="0"/>
              <a:t>或者</a:t>
            </a:r>
            <a:r>
              <a:rPr kumimoji="1" lang="en-US" altLang="zh-CN" dirty="0" err="1"/>
              <a:t>ReLU</a:t>
            </a:r>
            <a:r>
              <a:rPr kumimoji="1" lang="zh-CN" altLang="en-US" dirty="0"/>
              <a:t>函数</a:t>
            </a:r>
            <a:endParaRPr kumimoji="1" lang="en-US" altLang="zh-CN" dirty="0"/>
          </a:p>
          <a:p>
            <a:r>
              <a:rPr kumimoji="1" lang="en-US" altLang="zh-CN" dirty="0" err="1"/>
              <a:t>Ot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</a:t>
            </a:r>
            <a:r>
              <a:rPr kumimoji="1" lang="zh-CN" altLang="en-US" dirty="0"/>
              <a:t>一般取</a:t>
            </a:r>
            <a:r>
              <a:rPr kumimoji="1" lang="en-US" altLang="zh-CN" dirty="0" err="1"/>
              <a:t>softmax</a:t>
            </a:r>
            <a:r>
              <a:rPr kumimoji="1" lang="zh-CN" altLang="en-US" dirty="0"/>
              <a:t>对概率归一化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反向传播与</a:t>
            </a:r>
            <a:r>
              <a:rPr kumimoji="1" lang="en-US" altLang="zh-CN" dirty="0"/>
              <a:t>ANN</a:t>
            </a:r>
            <a:r>
              <a:rPr kumimoji="1" lang="zh-CN" altLang="en-US" dirty="0"/>
              <a:t>的区别不大   </a:t>
            </a:r>
            <a:endParaRPr kumimoji="1" lang="en-US" altLang="zh-CN" dirty="0"/>
          </a:p>
          <a:p>
            <a:r>
              <a:rPr kumimoji="1" lang="zh-CN" altLang="en-US" dirty="0"/>
              <a:t>损失函数为，对于序列的每个位置的预测值与真实值的交叉熵进行求和 </a:t>
            </a:r>
            <a:endParaRPr kumimoji="1" lang="en-US" altLang="zh-CN" dirty="0"/>
          </a:p>
          <a:p>
            <a:r>
              <a:rPr kumimoji="1" lang="zh-CN" altLang="en-US" dirty="0"/>
              <a:t>将损失函数与</a:t>
            </a:r>
            <a:r>
              <a:rPr kumimoji="1" lang="en-US" altLang="zh-CN" dirty="0"/>
              <a:t>W</a:t>
            </a:r>
            <a:r>
              <a:rPr kumimoji="1" lang="zh-CN" altLang="en-US" dirty="0"/>
              <a:t>，</a:t>
            </a:r>
            <a:r>
              <a:rPr kumimoji="1" lang="en-US" altLang="zh-CN" dirty="0"/>
              <a:t>U</a:t>
            </a:r>
            <a:r>
              <a:rPr kumimoji="1" lang="zh-CN" altLang="en-US" dirty="0"/>
              <a:t>，</a:t>
            </a:r>
            <a:r>
              <a:rPr kumimoji="1" lang="en-US" altLang="zh-CN" dirty="0"/>
              <a:t>V</a:t>
            </a:r>
            <a:r>
              <a:rPr kumimoji="1" lang="zh-CN" altLang="en-US" dirty="0"/>
              <a:t>求偏导，从而更新权值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4693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的</a:t>
            </a:r>
            <a:r>
              <a:rPr kumimoji="1" lang="en-US" altLang="zh-CN" dirty="0"/>
              <a:t>RNN</a:t>
            </a:r>
            <a:r>
              <a:rPr kumimoji="1" lang="zh-CN" altLang="en-US" dirty="0"/>
              <a:t>就很容易与</a:t>
            </a:r>
            <a:r>
              <a:rPr kumimoji="1" lang="en-US" altLang="zh-CN" dirty="0"/>
              <a:t>LM</a:t>
            </a:r>
            <a:r>
              <a:rPr kumimoji="1" lang="zh-CN" altLang="en-US" dirty="0"/>
              <a:t>对应上（输入上下文，输出下一个词）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10719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W(t)</a:t>
            </a:r>
            <a:r>
              <a:rPr kumimoji="1" lang="zh-CN" altLang="en-US" dirty="0"/>
              <a:t>表示第</a:t>
            </a:r>
            <a:r>
              <a:rPr kumimoji="1" lang="en-US" altLang="zh-CN" dirty="0"/>
              <a:t>t</a:t>
            </a:r>
            <a:r>
              <a:rPr kumimoji="1" lang="zh-CN" altLang="en-US" dirty="0"/>
              <a:t>个输入词</a:t>
            </a:r>
            <a:endParaRPr kumimoji="1" lang="en-US" altLang="zh-CN" dirty="0"/>
          </a:p>
          <a:p>
            <a:r>
              <a:rPr kumimoji="1" lang="zh-CN" altLang="en-US" dirty="0"/>
              <a:t>式子</a:t>
            </a:r>
            <a:r>
              <a:rPr kumimoji="1" lang="en-US" altLang="zh-CN" dirty="0"/>
              <a:t>1</a:t>
            </a:r>
            <a:r>
              <a:rPr kumimoji="1" lang="zh-CN" altLang="en-US" dirty="0"/>
              <a:t>表示</a:t>
            </a:r>
            <a:r>
              <a:rPr kumimoji="1" lang="en-US" altLang="zh-CN" dirty="0"/>
              <a:t>x(t)</a:t>
            </a:r>
            <a:r>
              <a:rPr kumimoji="1" lang="zh-CN" altLang="en-US" dirty="0"/>
              <a:t>由两部分组成： 第</a:t>
            </a:r>
            <a:r>
              <a:rPr kumimoji="1" lang="en-US" altLang="zh-CN" dirty="0"/>
              <a:t>t</a:t>
            </a:r>
            <a:r>
              <a:rPr kumimoji="1" lang="zh-CN" altLang="en-US" dirty="0"/>
              <a:t>个词</a:t>
            </a:r>
            <a:r>
              <a:rPr kumimoji="1" lang="en-US" altLang="zh-CN" dirty="0"/>
              <a:t> w(t)</a:t>
            </a:r>
            <a:r>
              <a:rPr kumimoji="1" lang="zh-CN" altLang="en-US" dirty="0"/>
              <a:t> </a:t>
            </a:r>
            <a:r>
              <a:rPr kumimoji="1" lang="en-US" altLang="zh-CN" dirty="0"/>
              <a:t>t-1</a:t>
            </a:r>
            <a:r>
              <a:rPr kumimoji="1" lang="zh-CN" altLang="en-US" dirty="0"/>
              <a:t>时的隐藏状态 </a:t>
            </a:r>
            <a:r>
              <a:rPr kumimoji="1" lang="en-US" altLang="zh-CN" dirty="0"/>
              <a:t>s(t-1)</a:t>
            </a:r>
          </a:p>
          <a:p>
            <a:r>
              <a:rPr kumimoji="1" lang="zh-CN" altLang="en-US" dirty="0"/>
              <a:t>式子</a:t>
            </a:r>
            <a:r>
              <a:rPr kumimoji="1" lang="en-US" altLang="zh-CN" dirty="0"/>
              <a:t>2</a:t>
            </a:r>
            <a:r>
              <a:rPr kumimoji="1" lang="zh-CN" altLang="en-US" dirty="0"/>
              <a:t>计算第</a:t>
            </a:r>
            <a:r>
              <a:rPr kumimoji="1" lang="en-US" altLang="zh-CN" dirty="0"/>
              <a:t>t</a:t>
            </a:r>
            <a:r>
              <a:rPr kumimoji="1" lang="zh-CN" altLang="en-US" dirty="0"/>
              <a:t>个隐藏状态</a:t>
            </a:r>
            <a:r>
              <a:rPr kumimoji="1" lang="en-US" altLang="zh-CN" dirty="0"/>
              <a:t>s(t)</a:t>
            </a:r>
            <a:r>
              <a:rPr kumimoji="1" lang="zh-CN" altLang="en-US" dirty="0"/>
              <a:t>的每个单元</a:t>
            </a:r>
            <a:r>
              <a:rPr kumimoji="1" lang="en-US" altLang="zh-CN" dirty="0" err="1"/>
              <a:t>sj</a:t>
            </a:r>
            <a:r>
              <a:rPr kumimoji="1" lang="en-US" altLang="zh-CN" dirty="0"/>
              <a:t>(t)</a:t>
            </a:r>
          </a:p>
          <a:p>
            <a:r>
              <a:rPr kumimoji="1" lang="zh-CN" altLang="en-US" dirty="0"/>
              <a:t>式子</a:t>
            </a:r>
            <a:r>
              <a:rPr kumimoji="1" lang="en-US" altLang="zh-CN" dirty="0"/>
              <a:t>3</a:t>
            </a:r>
            <a:r>
              <a:rPr kumimoji="1" lang="zh-CN" altLang="en-US" dirty="0"/>
              <a:t>预测句子第</a:t>
            </a:r>
            <a:r>
              <a:rPr kumimoji="1" lang="en-US" altLang="zh-CN" dirty="0"/>
              <a:t>t</a:t>
            </a:r>
            <a:r>
              <a:rPr kumimoji="1" lang="zh-CN" altLang="en-US" dirty="0"/>
              <a:t>个词的概率分布，即该词为词表第</a:t>
            </a:r>
            <a:r>
              <a:rPr kumimoji="1" lang="en-US" altLang="zh-CN" dirty="0"/>
              <a:t>k</a:t>
            </a:r>
            <a:r>
              <a:rPr kumimoji="1" lang="zh-CN" altLang="en-US" dirty="0"/>
              <a:t>个词的概率</a:t>
            </a:r>
            <a:r>
              <a:rPr kumimoji="1" lang="en-US" altLang="zh-CN" dirty="0" err="1"/>
              <a:t>yk</a:t>
            </a:r>
            <a:r>
              <a:rPr kumimoji="1" lang="en-US" altLang="zh-CN" dirty="0"/>
              <a:t>(t)</a:t>
            </a:r>
          </a:p>
          <a:p>
            <a:r>
              <a:rPr kumimoji="1" lang="zh-CN" altLang="en-US" dirty="0"/>
              <a:t>训练时类似</a:t>
            </a:r>
            <a:r>
              <a:rPr kumimoji="1" lang="en-US" altLang="zh-CN" dirty="0"/>
              <a:t>many-to-many</a:t>
            </a:r>
            <a:r>
              <a:rPr kumimoji="1" lang="zh-CN" altLang="en-US" dirty="0"/>
              <a:t>  预测时类似</a:t>
            </a:r>
            <a:r>
              <a:rPr kumimoji="1" lang="en-US" altLang="zh-CN" dirty="0"/>
              <a:t>many-to-one</a:t>
            </a:r>
            <a:r>
              <a:rPr kumimoji="1" lang="zh-CN" altLang="en-US" dirty="0"/>
              <a:t>（只关心最后一个词）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045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这里的</a:t>
            </a:r>
            <a:r>
              <a:rPr kumimoji="1" lang="en-US" altLang="zh-CN" dirty="0"/>
              <a:t>k</a:t>
            </a:r>
            <a:r>
              <a:rPr kumimoji="1" lang="zh-CN" altLang="en-US" dirty="0"/>
              <a:t>个特征可以包括：哪个词，词性，</a:t>
            </a:r>
            <a:r>
              <a:rPr kumimoji="1" lang="en-US" altLang="zh-CN" dirty="0"/>
              <a:t>position</a:t>
            </a:r>
            <a:r>
              <a:rPr kumimoji="1" lang="zh-CN" altLang="en-US" dirty="0"/>
              <a:t>，等等。。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77728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统计语言模型通过统计学和概率论对自然语言建模，从而捕获到自然语言的规律和特性来解决的特定问题。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统计语言模型在自然语言处理技术中占有重要地位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在机器翻译、语音识别、文本分类、情感分类、信息检索、</a:t>
            </a:r>
            <a:r>
              <a:rPr kumimoji="1" lang="zh-CN" altLang="en-US" dirty="0"/>
              <a:t>问答系统、自动摘要、信息提取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口语信息处理、人机对话系统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等许多系统中都得到了成功的应用。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39165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0B1F1-152F-3844-A2D0-D9203D0B0C27}" type="slidenum">
              <a:rPr kumimoji="1" lang="zh-CN" altLang="en-US" smtClean="0"/>
              <a:t>111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408326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在使用</a:t>
            </a:r>
            <a:r>
              <a:rPr kumimoji="1" lang="en-US" altLang="zh-CN" dirty="0"/>
              <a:t>n-gram</a:t>
            </a:r>
            <a:r>
              <a:rPr kumimoji="1" lang="zh-CN" altLang="en-US" dirty="0"/>
              <a:t>进行文档分类时，需要选择合适的信息项。</a:t>
            </a:r>
          </a:p>
          <a:p>
            <a:r>
              <a:rPr kumimoji="1" lang="zh-CN" altLang="en-US" dirty="0"/>
              <a:t>因为词是表示语义的最小语言单元。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0B1F1-152F-3844-A2D0-D9203D0B0C27}" type="slidenum">
              <a:rPr kumimoji="1" lang="zh-CN" altLang="en-US" smtClean="0"/>
              <a:t>112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1960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9B60A9-BA8B-499C-8983-D570616CACD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54220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一个</a:t>
            </a:r>
            <a:r>
              <a:rPr kumimoji="1" lang="en-US" altLang="zh-CN" dirty="0" err="1"/>
              <a:t>Ngram</a:t>
            </a:r>
            <a:r>
              <a:rPr kumimoji="1" lang="en-US" altLang="zh-CN" dirty="0"/>
              <a:t> </a:t>
            </a:r>
            <a:r>
              <a:rPr kumimoji="1" lang="zh-CN" altLang="en-US" dirty="0"/>
              <a:t>信息项对分类的有用性可以从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个方面来衡量</a:t>
            </a:r>
            <a:endParaRPr kumimoji="1" lang="en-US" altLang="zh-CN" dirty="0"/>
          </a:p>
          <a:p>
            <a:r>
              <a:rPr kumimoji="1" lang="zh-CN" altLang="en-US" dirty="0"/>
              <a:t>频度越高，分散度越大，对分类越有用</a:t>
            </a:r>
            <a:endParaRPr kumimoji="1" lang="en-US" altLang="zh-CN" dirty="0"/>
          </a:p>
          <a:p>
            <a:r>
              <a:rPr kumimoji="1" lang="zh-CN" altLang="en-US" dirty="0"/>
              <a:t>为了减少提取不必要的信息项，设置了约束条件</a:t>
            </a:r>
            <a:endParaRPr kumimoji="1" lang="en-US" altLang="zh-CN" dirty="0"/>
          </a:p>
          <a:p>
            <a:r>
              <a:rPr kumimoji="1" lang="zh-CN" altLang="en-US" dirty="0"/>
              <a:t>取最小频度、最小分散度值为</a:t>
            </a:r>
            <a:r>
              <a:rPr kumimoji="1" lang="en-US" altLang="zh-CN" dirty="0"/>
              <a:t>2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0B1F1-152F-3844-A2D0-D9203D0B0C27}" type="slidenum">
              <a:rPr kumimoji="1" lang="zh-CN" altLang="en-US" smtClean="0"/>
              <a:t>113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189106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参数</a:t>
            </a:r>
            <a:r>
              <a:rPr kumimoji="1" lang="en-US" altLang="zh-CN" dirty="0"/>
              <a:t>N</a:t>
            </a:r>
            <a:r>
              <a:rPr kumimoji="1" lang="zh-CN" altLang="en-US" dirty="0"/>
              <a:t>的选取</a:t>
            </a:r>
          </a:p>
          <a:p>
            <a:r>
              <a:rPr kumimoji="1" lang="zh-CN" altLang="en-US" dirty="0"/>
              <a:t>根据统计表明，中文文档中，主要词条为</a:t>
            </a:r>
            <a:r>
              <a:rPr kumimoji="1" lang="en-US" altLang="zh-CN" dirty="0"/>
              <a:t>1-</a:t>
            </a:r>
            <a:r>
              <a:rPr kumimoji="1" lang="zh-CN" altLang="en-US" dirty="0"/>
              <a:t>字，</a:t>
            </a:r>
            <a:r>
              <a:rPr kumimoji="1" lang="en-US" altLang="zh-CN" dirty="0"/>
              <a:t>2-</a:t>
            </a:r>
            <a:r>
              <a:rPr kumimoji="1" lang="zh-CN" altLang="en-US" dirty="0"/>
              <a:t>字，</a:t>
            </a:r>
            <a:r>
              <a:rPr kumimoji="1" lang="en-US" altLang="zh-CN" dirty="0"/>
              <a:t>3-</a:t>
            </a:r>
            <a:r>
              <a:rPr kumimoji="1" lang="zh-CN" altLang="en-US" dirty="0"/>
              <a:t>字，</a:t>
            </a:r>
            <a:r>
              <a:rPr kumimoji="1" lang="en-US" altLang="zh-CN" dirty="0"/>
              <a:t>4-</a:t>
            </a:r>
            <a:r>
              <a:rPr kumimoji="1" lang="zh-CN" altLang="en-US" dirty="0"/>
              <a:t>字词条。因此，用</a:t>
            </a:r>
            <a:r>
              <a:rPr kumimoji="1" lang="en-US" altLang="zh-CN" dirty="0"/>
              <a:t>N-gram</a:t>
            </a:r>
            <a:r>
              <a:rPr kumimoji="1" lang="zh-CN" altLang="en-US" dirty="0"/>
              <a:t>进行文档分类时，只需选取</a:t>
            </a:r>
            <a:r>
              <a:rPr kumimoji="1" lang="en-US" altLang="zh-CN" dirty="0"/>
              <a:t>1-gram</a:t>
            </a:r>
            <a:r>
              <a:rPr kumimoji="1" lang="zh-CN" altLang="en-US" dirty="0"/>
              <a:t>，</a:t>
            </a:r>
            <a:r>
              <a:rPr kumimoji="1" lang="en-US" altLang="zh-CN" dirty="0"/>
              <a:t>2-gram</a:t>
            </a:r>
            <a:r>
              <a:rPr kumimoji="1" lang="zh-CN" altLang="en-US" dirty="0"/>
              <a:t>，</a:t>
            </a:r>
            <a:r>
              <a:rPr kumimoji="1" lang="en-US" altLang="zh-CN" dirty="0"/>
              <a:t>3-gram</a:t>
            </a:r>
            <a:r>
              <a:rPr kumimoji="1" lang="zh-CN" altLang="en-US" dirty="0"/>
              <a:t>，</a:t>
            </a:r>
            <a:r>
              <a:rPr kumimoji="1" lang="en-US" altLang="zh-CN" dirty="0"/>
              <a:t>4-gram</a:t>
            </a:r>
            <a:r>
              <a:rPr kumimoji="1" lang="zh-CN" altLang="en-US" dirty="0"/>
              <a:t>就可以完整的表达文档语义。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0B1F1-152F-3844-A2D0-D9203D0B0C27}" type="slidenum">
              <a:rPr kumimoji="1" lang="zh-CN" altLang="en-US" smtClean="0"/>
              <a:t>114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355533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0B1F1-152F-3844-A2D0-D9203D0B0C27}" type="slidenum">
              <a:rPr kumimoji="1" lang="zh-CN" altLang="en-US" smtClean="0"/>
              <a:t>115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455564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本思想：区别于传统信息检索：给定用户查询，如何找出相关的文档，语言模型由文档到查询，即为每个文档建立不同的语言模型，判断由文档生成用户查询的可能性有多大，然后按照这种生成概率由高到低排序，作为搜索结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39835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0B1F1-152F-3844-A2D0-D9203D0B0C27}" type="slidenum">
              <a:rPr kumimoji="1" lang="zh-CN" altLang="en-US" smtClean="0"/>
              <a:t>118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983584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原始的查询和文档都可表示为有序的词项序列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/>
                  <a:t>流程：对于文档集中的每篇文档</a:t>
                </a:r>
                <a:r>
                  <a:rPr kumimoji="1" lang="en-US" altLang="zh-CN" dirty="0"/>
                  <a:t>D</a:t>
                </a:r>
                <a:r>
                  <a:rPr kumimoji="1" lang="zh-CN" altLang="en-US" dirty="0"/>
                  <a:t>，先估计对应的语言模型，记为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m:rPr>
                        <m:sty m:val="p"/>
                      </m:rPr>
                      <a:rPr kumimoji="1"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D</m:t>
                    </m:r>
                  </m:oMath>
                </a14:m>
                <a:r>
                  <a:rPr kumimoji="1" lang="zh-CN" altLang="en-US" dirty="0"/>
                  <a:t>，然后计算该语言模型下，生成用户查询</a:t>
                </a:r>
                <a:r>
                  <a:rPr kumimoji="1" lang="en-US" altLang="zh-CN" dirty="0"/>
                  <a:t>Q</a:t>
                </a:r>
                <a:r>
                  <a:rPr kumimoji="1" lang="zh-CN" altLang="en-US" dirty="0"/>
                  <a:t>的概率</a:t>
                </a:r>
                <a:r>
                  <a:rPr kumimoji="1" lang="en-US" altLang="zh-CN" dirty="0"/>
                  <a:t>P(</a:t>
                </a:r>
                <a:r>
                  <a:rPr kumimoji="1" lang="en-US" altLang="zh-CN" dirty="0" err="1"/>
                  <a:t>Q|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D</m:t>
                    </m:r>
                  </m:oMath>
                </a14:m>
                <a:r>
                  <a:rPr kumimoji="1" lang="en-US" altLang="zh-CN" dirty="0"/>
                  <a:t>)</a:t>
                </a:r>
                <a:r>
                  <a:rPr kumimoji="1" lang="zh-CN" altLang="en-US" dirty="0"/>
                  <a:t>，最后根据计算结果对所有文档进行排名。</a:t>
                </a:r>
                <a:r>
                  <a:rPr kumimoji="1" lang="en-US" altLang="zh-CN" dirty="0"/>
                  <a:t> </a:t>
                </a:r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原始的查询和文档都可表示为有序的词项序列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/>
                  <a:t>流程：对于文档集中的每篇文档</a:t>
                </a:r>
                <a:r>
                  <a:rPr kumimoji="1" lang="en-US" altLang="zh-CN" dirty="0" smtClean="0"/>
                  <a:t>D</a:t>
                </a:r>
                <a:r>
                  <a:rPr kumimoji="1" lang="zh-CN" altLang="en-US" dirty="0" smtClean="0"/>
                  <a:t>，先估计</a:t>
                </a:r>
                <a:r>
                  <a:rPr kumimoji="1" lang="zh-CN" altLang="en-US" dirty="0" smtClean="0"/>
                  <a:t>对应的语言模型，记为</a:t>
                </a:r>
                <a:r>
                  <a:rPr kumimoji="1" lang="zh-CN" altLang="en-US" i="0" smtClean="0">
                    <a:latin typeface="Cambria Math" charset="0"/>
                    <a:ea typeface="Cambria Math" charset="0"/>
                    <a:cs typeface="Cambria Math" charset="0"/>
                  </a:rPr>
                  <a:t>𝜃</a:t>
                </a:r>
                <a:r>
                  <a:rPr kumimoji="1" lang="en-US" altLang="zh-CN" i="0" smtClean="0">
                    <a:latin typeface="Cambria Math" charset="0"/>
                    <a:ea typeface="Cambria Math" charset="0"/>
                    <a:cs typeface="Cambria Math" charset="0"/>
                  </a:rPr>
                  <a:t>D</a:t>
                </a:r>
                <a:r>
                  <a:rPr kumimoji="1" lang="zh-CN" altLang="en-US" dirty="0" smtClean="0"/>
                  <a:t>，</a:t>
                </a:r>
                <a:r>
                  <a:rPr kumimoji="1" lang="zh-CN" altLang="en-US" dirty="0" smtClean="0"/>
                  <a:t>然后计算</a:t>
                </a:r>
                <a:r>
                  <a:rPr kumimoji="1" lang="zh-CN" altLang="en-US" dirty="0" smtClean="0"/>
                  <a:t>该语言模型下，生成用户查询</a:t>
                </a:r>
                <a:r>
                  <a:rPr kumimoji="1" lang="en-US" altLang="zh-CN" dirty="0" smtClean="0"/>
                  <a:t>Q</a:t>
                </a:r>
                <a:r>
                  <a:rPr kumimoji="1" lang="zh-CN" altLang="en-US" dirty="0" smtClean="0"/>
                  <a:t>的概率</a:t>
                </a:r>
                <a:r>
                  <a:rPr kumimoji="1" lang="en-US" altLang="zh-CN" dirty="0"/>
                  <a:t>P(</a:t>
                </a:r>
                <a:r>
                  <a:rPr kumimoji="1" lang="en-US" altLang="zh-CN" dirty="0" err="1"/>
                  <a:t>Q|</a:t>
                </a:r>
                <a:r>
                  <a:rPr kumimoji="1" lang="en-US" altLang="zh-CN" i="0">
                    <a:latin typeface="Cambria Math" charset="0"/>
                    <a:ea typeface="Cambria Math" charset="0"/>
                    <a:cs typeface="Cambria Math" charset="0"/>
                  </a:rPr>
                  <a:t>D</a:t>
                </a:r>
                <a:r>
                  <a:rPr kumimoji="1" lang="en-US" altLang="zh-CN" dirty="0" smtClean="0"/>
                  <a:t>)</a:t>
                </a:r>
                <a:r>
                  <a:rPr kumimoji="1" lang="zh-CN" altLang="en-US" dirty="0" smtClean="0"/>
                  <a:t>，</a:t>
                </a:r>
                <a:r>
                  <a:rPr kumimoji="1" lang="zh-CN" altLang="en-US" dirty="0" smtClean="0"/>
                  <a:t>最后根据计算结果对所有文档进行排名。</a:t>
                </a:r>
                <a:r>
                  <a:rPr kumimoji="1" lang="en-US" altLang="zh-CN" dirty="0" smtClean="0"/>
                  <a:t> </a:t>
                </a:r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0B1F1-152F-3844-A2D0-D9203D0B0C27}" type="slidenum">
              <a:rPr kumimoji="1" lang="zh-CN" altLang="en-US" smtClean="0"/>
              <a:t>122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559398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只考虑一个词项在查询中是否出现，不考虑出现的次数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53127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采用一元模型可以降低计算开销和存储开销，并且能较好的满足系统的检索性能要求。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0B1F1-152F-3844-A2D0-D9203D0B0C27}" type="slidenum">
              <a:rPr kumimoji="1" lang="zh-CN" altLang="en-US" smtClean="0"/>
              <a:t>124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138704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由于数据的稀疏性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B60A9-BA8B-499C-8983-D570616CACDC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92945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以下图片截自  宗成庆的 </a:t>
            </a:r>
            <a:r>
              <a:rPr lang="en-US" altLang="zh-CN" dirty="0"/>
              <a:t>《</a:t>
            </a:r>
            <a:r>
              <a:rPr lang="zh-CN" altLang="en-US" dirty="0"/>
              <a:t>统计自然语言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9B60A9-BA8B-499C-8983-D570616CACD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182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0267-C5AE-4078-B5D4-A8391CCF8268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3970-1715-4F44-8923-84A4F709D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107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0267-C5AE-4078-B5D4-A8391CCF8268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3970-1715-4F44-8923-84A4F709D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783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0267-C5AE-4078-B5D4-A8391CCF8268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3970-1715-4F44-8923-84A4F709D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529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98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79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4880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4880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4BBBE32-C653-4D45-9429-3289C9C8CC76}" type="slidenum">
              <a:rPr lang="en-US" altLang="zh-CN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5096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8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4BBBE32-C653-4D45-9429-3289C9C8CC76}" type="slidenum">
              <a:rPr lang="en-US" altLang="zh-CN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45141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84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385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38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4938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4938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4BBBE32-C653-4D45-9429-3289C9C8CC76}" type="slidenum">
              <a:rPr lang="en-US" altLang="zh-CN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0933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5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353" name="内容占位符 2"/>
          <p:cNvSpPr>
            <a:spLocks noGrp="1"/>
          </p:cNvSpPr>
          <p:nvPr>
            <p:ph sz="half" idx="1"/>
          </p:nvPr>
        </p:nvSpPr>
        <p:spPr>
          <a:xfrm>
            <a:off x="457200" y="2276475"/>
            <a:ext cx="4038600" cy="38496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354" name="内容占位符 3"/>
          <p:cNvSpPr>
            <a:spLocks noGrp="1"/>
          </p:cNvSpPr>
          <p:nvPr>
            <p:ph sz="half" idx="2"/>
          </p:nvPr>
        </p:nvSpPr>
        <p:spPr>
          <a:xfrm>
            <a:off x="4648200" y="2276475"/>
            <a:ext cx="4038600" cy="38496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35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4935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4935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4BBBE32-C653-4D45-9429-3289C9C8CC76}" type="slidenum">
              <a:rPr lang="en-US" altLang="zh-CN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1116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58" name="标题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359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360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361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362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363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49364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49365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4BBBE32-C653-4D45-9429-3289C9C8CC76}" type="slidenum">
              <a:rPr lang="en-US" altLang="zh-CN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3383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367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49368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4936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4BBBE32-C653-4D45-9429-3289C9C8CC76}" type="slidenum">
              <a:rPr lang="en-US" altLang="zh-CN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15084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75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4937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4937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4BBBE32-C653-4D45-9429-3289C9C8CC76}" type="slidenum">
              <a:rPr lang="en-US" altLang="zh-CN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17502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94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395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396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39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4939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4939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4BBBE32-C653-4D45-9429-3289C9C8CC76}" type="slidenum">
              <a:rPr lang="en-US" altLang="zh-CN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4491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0267-C5AE-4078-B5D4-A8391CCF8268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3970-1715-4F44-8923-84A4F709D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527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78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379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9380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38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4938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4938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4BBBE32-C653-4D45-9429-3289C9C8CC76}" type="slidenum">
              <a:rPr lang="en-US" altLang="zh-CN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21862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8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390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39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4939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4939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4BBBE32-C653-4D45-9429-3289C9C8CC76}" type="slidenum">
              <a:rPr lang="en-US" altLang="zh-CN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6126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70" name="竖排标题 1"/>
          <p:cNvSpPr>
            <a:spLocks noGrp="1"/>
          </p:cNvSpPr>
          <p:nvPr>
            <p:ph type="title" orient="vert"/>
          </p:nvPr>
        </p:nvSpPr>
        <p:spPr>
          <a:xfrm>
            <a:off x="6638925" y="981075"/>
            <a:ext cx="2058988" cy="51450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371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981075"/>
            <a:ext cx="6029325" cy="51450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37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4937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4937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4BBBE32-C653-4D45-9429-3289C9C8CC76}" type="slidenum">
              <a:rPr lang="en-US" altLang="zh-CN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8890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0267-C5AE-4078-B5D4-A8391CCF8268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3970-1715-4F44-8923-84A4F709D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616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0267-C5AE-4078-B5D4-A8391CCF8268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3970-1715-4F44-8923-84A4F709D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599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0267-C5AE-4078-B5D4-A8391CCF8268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3970-1715-4F44-8923-84A4F709D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30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0267-C5AE-4078-B5D4-A8391CCF8268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3970-1715-4F44-8923-84A4F709D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356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0267-C5AE-4078-B5D4-A8391CCF8268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3970-1715-4F44-8923-84A4F709D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897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0267-C5AE-4078-B5D4-A8391CCF8268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3970-1715-4F44-8923-84A4F709D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918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0267-C5AE-4078-B5D4-A8391CCF8268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3970-1715-4F44-8923-84A4F709D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974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00267-C5AE-4078-B5D4-A8391CCF8268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C3970-1715-4F44-8923-84A4F709D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078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Rectangle 2"/>
          <p:cNvSpPr>
            <a:spLocks noGrp="1"/>
          </p:cNvSpPr>
          <p:nvPr>
            <p:ph type="title"/>
          </p:nvPr>
        </p:nvSpPr>
        <p:spPr>
          <a:xfrm>
            <a:off x="468313" y="981075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48577" name="Rectangle 3"/>
          <p:cNvSpPr>
            <a:spLocks noGrp="1"/>
          </p:cNvSpPr>
          <p:nvPr>
            <p:ph type="body" idx="1"/>
          </p:nvPr>
        </p:nvSpPr>
        <p:spPr>
          <a:xfrm>
            <a:off x="457200" y="2276475"/>
            <a:ext cx="8229600" cy="38496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857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05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4857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05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4858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05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BBBE32-C653-4D45-9429-3289C9C8CC76}" type="slidenum">
              <a:rPr lang="en-US" altLang="zh-CN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4091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2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4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0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90.png"/><Relationship Id="rId4" Type="http://schemas.openxmlformats.org/officeDocument/2006/relationships/image" Target="../media/image10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9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62050" y="1988840"/>
            <a:ext cx="6819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语言模型</a:t>
            </a:r>
            <a:endParaRPr lang="en-US" altLang="zh-CN" sz="6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3608" y="4077072"/>
            <a:ext cx="7416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陈远哲 </a:t>
            </a:r>
            <a:r>
              <a:rPr lang="en-US" altLang="zh-CN" dirty="0"/>
              <a:t>	     51174500076</a:t>
            </a:r>
          </a:p>
          <a:p>
            <a:pPr algn="just"/>
            <a:r>
              <a:rPr lang="en-US" altLang="zh-CN" dirty="0"/>
              <a:t>		         </a:t>
            </a:r>
            <a:r>
              <a:rPr lang="zh-CN" altLang="en-US" dirty="0"/>
              <a:t>蒋程           </a:t>
            </a:r>
            <a:r>
              <a:rPr lang="en-US" altLang="zh-CN" dirty="0"/>
              <a:t>51174500098</a:t>
            </a:r>
          </a:p>
          <a:p>
            <a:pPr algn="ctr"/>
            <a:r>
              <a:rPr lang="zh-CN" altLang="en-US" dirty="0"/>
              <a:t>汤路民         </a:t>
            </a:r>
            <a:r>
              <a:rPr lang="en-US" altLang="zh-CN" dirty="0"/>
              <a:t>51174500126</a:t>
            </a:r>
          </a:p>
          <a:p>
            <a:pPr algn="ctr"/>
            <a:r>
              <a:rPr lang="zh-CN" altLang="en-US" dirty="0"/>
              <a:t> 杨康 </a:t>
            </a:r>
            <a:r>
              <a:rPr lang="en-US" altLang="zh-CN" dirty="0"/>
              <a:t>	     51174500143</a:t>
            </a:r>
          </a:p>
          <a:p>
            <a:pPr algn="ctr"/>
            <a:r>
              <a:rPr lang="zh-CN" altLang="en-US" dirty="0"/>
              <a:t>殷佳玲</a:t>
            </a:r>
            <a:r>
              <a:rPr lang="en-US" altLang="zh-CN" dirty="0"/>
              <a:t>	     51174500145</a:t>
            </a: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1026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等价类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  =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altLang="zh-CN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642938" lvl="1" indent="-342900"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𝑛𝑢𝑚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𝑛𝑢𝑚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）</a:t>
                </a:r>
                <a:endParaRPr lang="en-US" altLang="zh-CN" dirty="0">
                  <a:solidFill>
                    <a:srgbClr val="000000"/>
                  </a:solidFill>
                </a:endParaRPr>
              </a:p>
              <a:p>
                <a:pPr marL="642938" lvl="1" indent="-342900"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solidFill>
                      <a:srgbClr val="000000"/>
                    </a:solidFill>
                  </a:rPr>
                  <a:t>自由参数数目大大减少</a:t>
                </a:r>
                <a:endParaRPr lang="en-US" altLang="zh-CN" dirty="0">
                  <a:solidFill>
                    <a:srgbClr val="000000"/>
                  </a:solidFill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solidFill>
                      <a:srgbClr val="00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结果支撑</a:t>
                </a:r>
                <a:endParaRPr lang="en-US" altLang="zh-CN" dirty="0">
                  <a:solidFill>
                    <a:srgbClr val="000000"/>
                  </a:solidFill>
                </a:endParaRPr>
              </a:p>
              <a:p>
                <a:pPr marL="642938" lvl="1" indent="-342900">
                  <a:buFont typeface="Wingdings" panose="05000000000000000000" pitchFamily="2" charset="2"/>
                  <a:buChar char="p"/>
                </a:pPr>
                <a:endParaRPr lang="en-US" altLang="zh-CN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1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2788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DC26AF-692A-D44E-90C6-D92BF0D8F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0032"/>
            <a:ext cx="8229600" cy="4346131"/>
          </a:xfrm>
        </p:spPr>
        <p:txBody>
          <a:bodyPr/>
          <a:lstStyle/>
          <a:p>
            <a:r>
              <a:rPr kumimoji="1" lang="zh-CN" altLang="en-US" sz="2000" dirty="0"/>
              <a:t>直接从</a:t>
            </a:r>
            <a:r>
              <a:rPr kumimoji="1" lang="en-US" altLang="zh-CN" sz="2000" dirty="0"/>
              <a:t>NN-LM</a:t>
            </a:r>
            <a:r>
              <a:rPr kumimoji="1" lang="zh-CN" altLang="en-US" sz="2000" dirty="0"/>
              <a:t>的训练数据中学习如何将词聚类，来取代额外的专家知识（</a:t>
            </a:r>
            <a:r>
              <a:rPr kumimoji="1" lang="en-US" altLang="zh-CN" sz="2000" dirty="0"/>
              <a:t>WordNet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使用</a:t>
            </a:r>
            <a:r>
              <a:rPr kumimoji="1" lang="en-US" altLang="zh-CN" sz="2000" dirty="0"/>
              <a:t>hierarchical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log-bilinear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model</a:t>
            </a:r>
            <a:r>
              <a:rPr kumimoji="1" lang="zh-CN" altLang="en-US" sz="2000" dirty="0"/>
              <a:t>（</a:t>
            </a:r>
            <a:r>
              <a:rPr kumimoji="1" lang="en-US" altLang="zh-CN" sz="2000" dirty="0"/>
              <a:t>HLBL</a:t>
            </a:r>
            <a:r>
              <a:rPr kumimoji="1" lang="zh-CN" altLang="en-US" sz="2000" dirty="0"/>
              <a:t>，类似决策树）对词进行分类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1111321-9F1F-AC4F-9DE5-EC185C69BD2A}"/>
              </a:ext>
            </a:extLst>
          </p:cNvPr>
          <p:cNvSpPr/>
          <p:nvPr/>
        </p:nvSpPr>
        <p:spPr>
          <a:xfrm>
            <a:off x="457200" y="1232654"/>
            <a:ext cx="2428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Mnih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Hinton (2008):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C0E9A6-8754-1D47-A0B3-3053A4F61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792474"/>
            <a:ext cx="2108200" cy="2247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C124F0-0B5C-394C-9F70-727D7B81A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786" y="3953097"/>
            <a:ext cx="3594100" cy="533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7206ED0-F9E6-D047-B1A1-03D4CB1F4BCE}"/>
              </a:ext>
            </a:extLst>
          </p:cNvPr>
          <p:cNvSpPr txBox="1"/>
          <p:nvPr/>
        </p:nvSpPr>
        <p:spPr>
          <a:xfrm>
            <a:off x="2769738" y="3566580"/>
            <a:ext cx="285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下一个词为</a:t>
            </a:r>
            <a:r>
              <a:rPr kumimoji="1" lang="en-US" altLang="zh-CN" dirty="0"/>
              <a:t>w</a:t>
            </a:r>
            <a:r>
              <a:rPr kumimoji="1" lang="zh-CN" altLang="en-US" dirty="0"/>
              <a:t>的概率：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E68534E2-0BFD-9845-9BB9-5697CE6C9EC7}"/>
              </a:ext>
            </a:extLst>
          </p:cNvPr>
          <p:cNvCxnSpPr>
            <a:cxnSpLocks/>
          </p:cNvCxnSpPr>
          <p:nvPr/>
        </p:nvCxnSpPr>
        <p:spPr>
          <a:xfrm>
            <a:off x="1671635" y="4096512"/>
            <a:ext cx="376621" cy="5680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C92B1CD3-C749-2B4F-90BF-18F40AB762A7}"/>
              </a:ext>
            </a:extLst>
          </p:cNvPr>
          <p:cNvCxnSpPr>
            <a:cxnSpLocks/>
          </p:cNvCxnSpPr>
          <p:nvPr/>
        </p:nvCxnSpPr>
        <p:spPr>
          <a:xfrm flipH="1">
            <a:off x="1859945" y="5068442"/>
            <a:ext cx="188311" cy="564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137C2FF-DC73-424B-8B59-B33BBC308131}"/>
              </a:ext>
            </a:extLst>
          </p:cNvPr>
          <p:cNvSpPr txBox="1"/>
          <p:nvPr/>
        </p:nvSpPr>
        <p:spPr>
          <a:xfrm>
            <a:off x="1644746" y="3719901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q</a:t>
            </a:r>
            <a:r>
              <a:rPr kumimoji="1" lang="en-US" altLang="zh-CN" baseline="-25000" dirty="0">
                <a:solidFill>
                  <a:srgbClr val="FF0000"/>
                </a:solidFill>
              </a:rPr>
              <a:t>1</a:t>
            </a:r>
            <a:endParaRPr kumimoji="1" lang="zh-CN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B1057D0-7E94-024C-BD49-687CE23A606E}"/>
              </a:ext>
            </a:extLst>
          </p:cNvPr>
          <p:cNvSpPr txBox="1"/>
          <p:nvPr/>
        </p:nvSpPr>
        <p:spPr>
          <a:xfrm>
            <a:off x="2227173" y="4664543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q</a:t>
            </a:r>
            <a:r>
              <a:rPr kumimoji="1" lang="en-US" altLang="zh-CN" baseline="-25000" dirty="0">
                <a:solidFill>
                  <a:srgbClr val="FF0000"/>
                </a:solidFill>
              </a:rPr>
              <a:t>2</a:t>
            </a:r>
            <a:endParaRPr kumimoji="1" lang="zh-CN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C2E9068-3F3F-D34F-BAE1-379BE69A7416}"/>
              </a:ext>
            </a:extLst>
          </p:cNvPr>
          <p:cNvSpPr txBox="1"/>
          <p:nvPr/>
        </p:nvSpPr>
        <p:spPr>
          <a:xfrm>
            <a:off x="1908962" y="5306267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q</a:t>
            </a:r>
            <a:r>
              <a:rPr kumimoji="1" lang="en-US" altLang="zh-CN" baseline="-25000" dirty="0">
                <a:solidFill>
                  <a:srgbClr val="FF0000"/>
                </a:solidFill>
              </a:rPr>
              <a:t>3</a:t>
            </a:r>
            <a:endParaRPr kumimoji="1" lang="zh-CN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7C41BC0-CEDB-644D-9FEA-E9B937617E67}"/>
              </a:ext>
            </a:extLst>
          </p:cNvPr>
          <p:cNvSpPr txBox="1"/>
          <p:nvPr/>
        </p:nvSpPr>
        <p:spPr>
          <a:xfrm>
            <a:off x="2886070" y="4916424"/>
            <a:ext cx="5648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困惑度比</a:t>
            </a:r>
            <a:r>
              <a:rPr kumimoji="1" lang="en-US" altLang="zh-CN" dirty="0"/>
              <a:t>5-gran</a:t>
            </a:r>
            <a:r>
              <a:rPr kumimoji="1" lang="zh-CN" altLang="en-US" dirty="0"/>
              <a:t> </a:t>
            </a:r>
            <a:r>
              <a:rPr kumimoji="1" lang="en-US" altLang="zh-CN" dirty="0"/>
              <a:t>LM</a:t>
            </a:r>
            <a:r>
              <a:rPr kumimoji="1" lang="zh-CN" altLang="en-US" dirty="0"/>
              <a:t>（</a:t>
            </a:r>
            <a:r>
              <a:rPr kumimoji="1" lang="en-US" altLang="zh-CN" dirty="0" err="1"/>
              <a:t>Kneser</a:t>
            </a:r>
            <a:r>
              <a:rPr kumimoji="1" lang="en-US" altLang="zh-CN" dirty="0"/>
              <a:t>-Ney</a:t>
            </a:r>
            <a:r>
              <a:rPr kumimoji="1" lang="zh-CN" altLang="en-US" dirty="0"/>
              <a:t> </a:t>
            </a:r>
            <a:r>
              <a:rPr kumimoji="1" lang="en-US" altLang="zh-CN" dirty="0"/>
              <a:t>smoothed</a:t>
            </a:r>
            <a:r>
              <a:rPr kumimoji="1" lang="zh-CN" altLang="en-US" dirty="0"/>
              <a:t>）模型降低了</a:t>
            </a:r>
            <a:r>
              <a:rPr kumimoji="1" lang="en-US" altLang="zh-CN" dirty="0"/>
              <a:t>11.1%</a:t>
            </a:r>
            <a:r>
              <a:rPr kumimoji="1" lang="zh-CN" altLang="en-US" dirty="0"/>
              <a:t>，且每个</a:t>
            </a:r>
            <a:r>
              <a:rPr kumimoji="1" lang="en-US" altLang="zh-CN" dirty="0"/>
              <a:t>epoch</a:t>
            </a:r>
            <a:r>
              <a:rPr kumimoji="1" lang="zh-CN" altLang="en-US" dirty="0"/>
              <a:t>的训练时间仅为</a:t>
            </a:r>
            <a:r>
              <a:rPr kumimoji="1" lang="en-US" altLang="zh-CN" dirty="0"/>
              <a:t>32</a:t>
            </a:r>
            <a:r>
              <a:rPr kumimoji="1" lang="zh-CN" altLang="en-US" dirty="0"/>
              <a:t>分钟</a:t>
            </a:r>
          </a:p>
        </p:txBody>
      </p:sp>
    </p:spTree>
    <p:extLst>
      <p:ext uri="{BB962C8B-B14F-4D97-AF65-F5344CB8AC3E}">
        <p14:creationId xmlns:p14="http://schemas.microsoft.com/office/powerpoint/2010/main" val="40398919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D0581-E9F1-3949-84CC-C76DC086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）</a:t>
            </a:r>
            <a:r>
              <a:rPr kumimoji="1" lang="en-US" altLang="zh-CN" dirty="0"/>
              <a:t>Hybrid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 (NN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N-gram)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DC26AF-692A-D44E-90C6-D92BF0D8F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Bengio</a:t>
            </a:r>
            <a:r>
              <a:rPr kumimoji="1" lang="zh-CN" altLang="en-US" dirty="0"/>
              <a:t> </a:t>
            </a:r>
            <a:r>
              <a:rPr kumimoji="1" lang="en-US" altLang="zh-CN" dirty="0"/>
              <a:t>et</a:t>
            </a:r>
            <a:r>
              <a:rPr kumimoji="1" lang="zh-CN" altLang="en-US" dirty="0"/>
              <a:t> </a:t>
            </a:r>
            <a:r>
              <a:rPr kumimoji="1" lang="en-US" altLang="zh-CN" dirty="0"/>
              <a:t>al.(2003)</a:t>
            </a:r>
            <a:r>
              <a:rPr kumimoji="1" lang="zh-CN" altLang="en-US" dirty="0"/>
              <a:t> 将</a:t>
            </a:r>
            <a:r>
              <a:rPr kumimoji="1" lang="en-US" altLang="zh-CN" dirty="0"/>
              <a:t>NN-LM</a:t>
            </a:r>
            <a:r>
              <a:rPr kumimoji="1" lang="zh-CN" altLang="en-US" dirty="0"/>
              <a:t>和</a:t>
            </a:r>
            <a:r>
              <a:rPr kumimoji="1" lang="en-US" altLang="zh-CN" dirty="0"/>
              <a:t>N-</a:t>
            </a:r>
            <a:r>
              <a:rPr kumimoji="1" lang="en-US" altLang="zh-CN" dirty="0" err="1"/>
              <a:t>gramLM</a:t>
            </a:r>
            <a:r>
              <a:rPr kumimoji="1" lang="zh-CN" altLang="en-US" dirty="0"/>
              <a:t>的预测结果进行加权求和（例如各取</a:t>
            </a:r>
            <a:r>
              <a:rPr kumimoji="1" lang="en-US" altLang="zh-CN" dirty="0"/>
              <a:t>0.5</a:t>
            </a:r>
            <a:r>
              <a:rPr kumimoji="1" lang="zh-CN" altLang="en-US" dirty="0"/>
              <a:t>）。  实验结果表明，混合模型的困惑度比单个模型低了</a:t>
            </a:r>
            <a:r>
              <a:rPr kumimoji="1" lang="en-US" altLang="zh-CN" dirty="0"/>
              <a:t>24%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Le</a:t>
            </a:r>
            <a:r>
              <a:rPr kumimoji="1" lang="zh-CN" altLang="en-US" dirty="0"/>
              <a:t> </a:t>
            </a:r>
            <a:r>
              <a:rPr kumimoji="1" lang="en-US" altLang="zh-CN" dirty="0"/>
              <a:t>et al.(2011)</a:t>
            </a:r>
            <a:r>
              <a:rPr kumimoji="1" lang="zh-CN" altLang="en-US" dirty="0"/>
              <a:t> 将</a:t>
            </a:r>
            <a:r>
              <a:rPr kumimoji="1" lang="en-US" altLang="zh-CN" dirty="0"/>
              <a:t>NN-LM</a:t>
            </a:r>
            <a:r>
              <a:rPr kumimoji="1" lang="zh-CN" altLang="en-US" dirty="0"/>
              <a:t>与</a:t>
            </a:r>
            <a:r>
              <a:rPr kumimoji="1" lang="en-US" altLang="zh-CN" dirty="0"/>
              <a:t>n-</a:t>
            </a:r>
            <a:r>
              <a:rPr kumimoji="1" lang="en-US" altLang="zh-CN" dirty="0" err="1"/>
              <a:t>gramLM</a:t>
            </a:r>
            <a:r>
              <a:rPr kumimoji="1" lang="zh-CN" altLang="en-US" dirty="0"/>
              <a:t>进行混合，且引入了之前的词分类技术和</a:t>
            </a:r>
            <a:r>
              <a:rPr kumimoji="1" lang="en-US" altLang="zh-CN" dirty="0"/>
              <a:t>shortlist</a:t>
            </a:r>
            <a:r>
              <a:rPr kumimoji="1" lang="zh-CN" altLang="en-US" dirty="0"/>
              <a:t>技术。当</a:t>
            </a:r>
            <a:r>
              <a:rPr kumimoji="1" lang="en-US" altLang="zh-CN" dirty="0"/>
              <a:t>NN-LM</a:t>
            </a:r>
            <a:r>
              <a:rPr kumimoji="1" lang="zh-CN" altLang="en-US" dirty="0"/>
              <a:t>混合了</a:t>
            </a:r>
            <a:r>
              <a:rPr kumimoji="1" lang="en-US" altLang="zh-CN" dirty="0"/>
              <a:t>6-grams</a:t>
            </a:r>
            <a:r>
              <a:rPr kumimoji="1" lang="zh-CN" altLang="en-US" dirty="0"/>
              <a:t> </a:t>
            </a:r>
            <a:r>
              <a:rPr kumimoji="1" lang="en-US" altLang="zh-CN" dirty="0"/>
              <a:t>LM</a:t>
            </a:r>
            <a:r>
              <a:rPr kumimoji="1" lang="zh-CN" altLang="en-US" dirty="0"/>
              <a:t>，使用了</a:t>
            </a:r>
            <a:r>
              <a:rPr kumimoji="1" lang="en-US" altLang="zh-CN" dirty="0"/>
              <a:t>12k</a:t>
            </a:r>
            <a:r>
              <a:rPr kumimoji="1" lang="zh-CN" altLang="en-US" dirty="0"/>
              <a:t>大小的</a:t>
            </a:r>
            <a:r>
              <a:rPr kumimoji="1" lang="en-US" altLang="zh-CN" dirty="0"/>
              <a:t>shortlist</a:t>
            </a:r>
            <a:r>
              <a:rPr kumimoji="1" lang="zh-CN" altLang="en-US" dirty="0"/>
              <a:t>时，比</a:t>
            </a:r>
            <a:r>
              <a:rPr kumimoji="1" lang="en-US" altLang="zh-CN" dirty="0"/>
              <a:t>4-gram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LM</a:t>
            </a:r>
            <a:r>
              <a:rPr kumimoji="1" lang="zh-CN" altLang="en-US" dirty="0"/>
              <a:t>的困惑度降低了</a:t>
            </a:r>
            <a:r>
              <a:rPr kumimoji="1" lang="en-US" altLang="zh-CN" dirty="0"/>
              <a:t>23%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04966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D0581-E9F1-3949-84CC-C76DC086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）</a:t>
            </a:r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DC26AF-692A-D44E-90C6-D92BF0D8F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276475"/>
            <a:ext cx="8240713" cy="2531745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1800" dirty="0" err="1"/>
              <a:t>Emami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&amp; Jelinek (2004)</a:t>
            </a:r>
            <a:r>
              <a:rPr kumimoji="1" lang="zh-CN" altLang="en-US" sz="1800" dirty="0"/>
              <a:t> 提出</a:t>
            </a:r>
            <a:r>
              <a:rPr kumimoji="1" lang="en-US" altLang="zh-CN" sz="1800" dirty="0"/>
              <a:t>Structured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Language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Model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SLM</a:t>
            </a:r>
            <a:r>
              <a:rPr kumimoji="1" lang="zh-CN" altLang="en-US" sz="1800" dirty="0"/>
              <a:t>）</a:t>
            </a:r>
            <a:endParaRPr kumimoji="1" lang="en-US" altLang="zh-CN" sz="1800" dirty="0"/>
          </a:p>
          <a:p>
            <a:pPr marL="0" indent="0">
              <a:buNone/>
            </a:pPr>
            <a:endParaRPr kumimoji="1" lang="zh-CN" altLang="en-US" sz="1800" dirty="0"/>
          </a:p>
          <a:p>
            <a:r>
              <a:rPr kumimoji="1" lang="zh-CN" altLang="en-US" sz="1800" dirty="0"/>
              <a:t>通过将上下文的</a:t>
            </a:r>
            <a:r>
              <a:rPr kumimoji="1" lang="en-US" altLang="zh-CN" sz="1800" dirty="0"/>
              <a:t>POS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tags</a:t>
            </a:r>
            <a:r>
              <a:rPr kumimoji="1" lang="zh-CN" altLang="en-US" sz="1800" dirty="0"/>
              <a:t>作为特征，来预测下一个词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pPr marL="0" indent="0">
              <a:buNone/>
            </a:pPr>
            <a:r>
              <a:rPr kumimoji="1" lang="en-US" altLang="zh-CN" sz="1800" dirty="0"/>
              <a:t>	</a:t>
            </a:r>
            <a:r>
              <a:rPr kumimoji="1" lang="zh-CN" altLang="en-US" sz="1800" dirty="0"/>
              <a:t>其中：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pPr marL="342900" lvl="1" indent="0">
              <a:buNone/>
            </a:pPr>
            <a:r>
              <a:rPr kumimoji="1" lang="en-US" altLang="zh-CN" sz="1500" dirty="0"/>
              <a:t>	</a:t>
            </a:r>
            <a:r>
              <a:rPr kumimoji="1" lang="zh-CN" altLang="en-US" sz="1500" dirty="0"/>
              <a:t>（</a:t>
            </a:r>
            <a:r>
              <a:rPr kumimoji="1" lang="en-US" altLang="zh-CN" sz="1500" dirty="0" err="1"/>
              <a:t>W</a:t>
            </a:r>
            <a:r>
              <a:rPr kumimoji="1" lang="en-US" altLang="zh-CN" sz="1500" baseline="-25000" dirty="0" err="1"/>
              <a:t>k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=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w</a:t>
            </a:r>
            <a:r>
              <a:rPr kumimoji="1" lang="en-US" altLang="zh-CN" sz="1500" baseline="-25000" dirty="0"/>
              <a:t>0</a:t>
            </a:r>
            <a:r>
              <a:rPr kumimoji="1" lang="en-US" altLang="zh-CN" sz="1500" dirty="0"/>
              <a:t> + w</a:t>
            </a:r>
            <a:r>
              <a:rPr kumimoji="1" lang="en-US" altLang="zh-CN" sz="1500" baseline="-25000" dirty="0"/>
              <a:t>1</a:t>
            </a:r>
            <a:r>
              <a:rPr kumimoji="1" lang="en-US" altLang="zh-CN" sz="1500" dirty="0"/>
              <a:t> +. … + </a:t>
            </a:r>
            <a:r>
              <a:rPr kumimoji="1" lang="en-US" altLang="zh-CN" sz="1500" dirty="0" err="1"/>
              <a:t>w</a:t>
            </a:r>
            <a:r>
              <a:rPr kumimoji="1" lang="en-US" altLang="zh-CN" sz="1500" baseline="-25000" dirty="0" err="1"/>
              <a:t>k</a:t>
            </a:r>
            <a:r>
              <a:rPr kumimoji="1" lang="en-US" altLang="zh-CN" sz="1500" baseline="-25000" dirty="0"/>
              <a:t> </a:t>
            </a:r>
            <a:r>
              <a:rPr kumimoji="1" lang="en-US" altLang="zh-CN" sz="1500" dirty="0"/>
              <a:t>,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 </a:t>
            </a:r>
            <a:r>
              <a:rPr kumimoji="1" lang="en-US" altLang="zh-CN" sz="1500" dirty="0" err="1"/>
              <a:t>T</a:t>
            </a:r>
            <a:r>
              <a:rPr kumimoji="1" lang="en-US" altLang="zh-CN" sz="1500" baseline="-25000" dirty="0" err="1"/>
              <a:t>k</a:t>
            </a:r>
            <a:r>
              <a:rPr kumimoji="1" lang="zh-CN" altLang="en-US" sz="1500" dirty="0"/>
              <a:t>是</a:t>
            </a:r>
            <a:r>
              <a:rPr kumimoji="1" lang="en-US" altLang="zh-CN" sz="1500" dirty="0" err="1"/>
              <a:t>W</a:t>
            </a:r>
            <a:r>
              <a:rPr kumimoji="1" lang="en-US" altLang="zh-CN" sz="1500" baseline="-25000" dirty="0" err="1"/>
              <a:t>k</a:t>
            </a:r>
            <a:r>
              <a:rPr kumimoji="1" lang="zh-CN" altLang="en-US" sz="1500" dirty="0"/>
              <a:t>的一组可能的</a:t>
            </a:r>
            <a:r>
              <a:rPr kumimoji="1" lang="en-US" altLang="zh-CN" sz="1500" dirty="0"/>
              <a:t>POS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tags</a:t>
            </a:r>
            <a:r>
              <a:rPr kumimoji="1" lang="zh-CN" altLang="en-US" sz="1500" dirty="0"/>
              <a:t>序列）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01A90C-0E23-2849-BAA1-25F24D5E3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550" y="3431032"/>
            <a:ext cx="4406900" cy="50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0E0B429-07BB-9443-8A7C-0DB331C95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750" y="4262120"/>
            <a:ext cx="34925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904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D0581-E9F1-3949-84CC-C76DC086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Recurrent or Deep Neural Networks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DC26AF-692A-D44E-90C6-D92BF0D8F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76475"/>
            <a:ext cx="8229600" cy="3849688"/>
          </a:xfrm>
        </p:spPr>
        <p:txBody>
          <a:bodyPr/>
          <a:lstStyle/>
          <a:p>
            <a:r>
              <a:rPr kumimoji="1" lang="zh-CN" altLang="en-US" sz="2000" dirty="0"/>
              <a:t>之前的模型都存在着一个缺陷：需要提前设置向前看几个词（例如</a:t>
            </a:r>
            <a:r>
              <a:rPr kumimoji="1" lang="en-US" altLang="zh-CN" sz="2000" dirty="0"/>
              <a:t>N-gram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LM</a:t>
            </a:r>
            <a:r>
              <a:rPr kumimoji="1" lang="zh-CN" altLang="en-US" sz="2000" dirty="0"/>
              <a:t>一般设置</a:t>
            </a:r>
            <a:r>
              <a:rPr kumimoji="1" lang="en-US" altLang="zh-CN" sz="2000" dirty="0"/>
              <a:t>5-10</a:t>
            </a:r>
            <a:r>
              <a:rPr kumimoji="1" lang="zh-CN" altLang="en-US" sz="2000" dirty="0"/>
              <a:t>个词，</a:t>
            </a:r>
            <a:r>
              <a:rPr kumimoji="1" lang="en-US" altLang="zh-CN" sz="2000" dirty="0"/>
              <a:t>NN-LM</a:t>
            </a:r>
            <a:r>
              <a:rPr kumimoji="1" lang="zh-CN" altLang="en-US" sz="2000" dirty="0"/>
              <a:t>的输入层大小也是指定的）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此前的</a:t>
            </a:r>
            <a:r>
              <a:rPr kumimoji="1" lang="en-US" altLang="zh-CN" sz="2000" dirty="0"/>
              <a:t>NN-LM</a:t>
            </a:r>
            <a:r>
              <a:rPr kumimoji="1" lang="zh-CN" altLang="en-US" sz="2000" dirty="0"/>
              <a:t>总是把关注点放在如何降低计算效率，导致困惑度没有下降很多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因此，基于循环神经网络（</a:t>
            </a:r>
            <a:r>
              <a:rPr kumimoji="1" lang="en-US" altLang="zh-CN" sz="2000" dirty="0"/>
              <a:t>recurrent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NN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RNN</a:t>
            </a:r>
            <a:r>
              <a:rPr kumimoji="1" lang="zh-CN" altLang="en-US" sz="2000" dirty="0"/>
              <a:t>）的</a:t>
            </a:r>
            <a:r>
              <a:rPr kumimoji="1" lang="en-US" altLang="zh-CN" sz="2000" dirty="0"/>
              <a:t>NN-LM</a:t>
            </a:r>
            <a:r>
              <a:rPr kumimoji="1" lang="zh-CN" altLang="en-US" sz="2000" dirty="0"/>
              <a:t>开始被广泛应用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en-US" altLang="zh-CN" sz="2000" dirty="0"/>
              <a:t>RNN</a:t>
            </a:r>
            <a:r>
              <a:rPr kumimoji="1" lang="zh-CN" altLang="en-US" sz="2000" dirty="0"/>
              <a:t>擅长捕获长距离的上下文依赖，从而降低困惑度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073448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10FB2B3-F5AD-6240-B2D2-167B99A29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888" y="1687770"/>
            <a:ext cx="6018329" cy="236701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0867D3D-C7E3-9746-AA7E-F35EC7DD227E}"/>
              </a:ext>
            </a:extLst>
          </p:cNvPr>
          <p:cNvSpPr txBox="1"/>
          <p:nvPr/>
        </p:nvSpPr>
        <p:spPr>
          <a:xfrm>
            <a:off x="457200" y="1180214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RNN</a:t>
            </a:r>
            <a:r>
              <a:rPr kumimoji="1" lang="zh-CN" altLang="en-US" dirty="0"/>
              <a:t>结构：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FD67D7-09F1-CD4A-BA06-53FCDBBA9BF5}"/>
              </a:ext>
            </a:extLst>
          </p:cNvPr>
          <p:cNvSpPr txBox="1"/>
          <p:nvPr/>
        </p:nvSpPr>
        <p:spPr>
          <a:xfrm>
            <a:off x="616688" y="4242391"/>
            <a:ext cx="78255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 err="1"/>
              <a:t>x</a:t>
            </a:r>
            <a:r>
              <a:rPr kumimoji="1" lang="en-US" altLang="zh-CN" sz="2000" baseline="-25000" dirty="0" err="1"/>
              <a:t>t</a:t>
            </a:r>
            <a:r>
              <a:rPr kumimoji="1" lang="zh-CN" altLang="en-US" sz="2000" dirty="0"/>
              <a:t>是第</a:t>
            </a:r>
            <a:r>
              <a:rPr kumimoji="1" lang="en-US" altLang="zh-CN" sz="2000" dirty="0"/>
              <a:t>t</a:t>
            </a:r>
            <a:r>
              <a:rPr kumimoji="1" lang="zh-CN" altLang="en-US" sz="2000" dirty="0"/>
              <a:t>层的输入，是单词的</a:t>
            </a:r>
            <a:r>
              <a:rPr kumimoji="1" lang="en-US" altLang="zh-CN" sz="2000" dirty="0"/>
              <a:t>one-hot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St</a:t>
            </a:r>
            <a:r>
              <a:rPr kumimoji="1" lang="zh-CN" altLang="en-US" sz="2000" dirty="0"/>
              <a:t>是第</a:t>
            </a:r>
            <a:r>
              <a:rPr kumimoji="1" lang="en-US" altLang="zh-CN" sz="2000" dirty="0"/>
              <a:t>t</a:t>
            </a:r>
            <a:r>
              <a:rPr kumimoji="1" lang="zh-CN" altLang="en-US" sz="2000" dirty="0"/>
              <a:t>层的隐藏状态，负责</a:t>
            </a:r>
            <a:r>
              <a:rPr kumimoji="1" lang="en-US" altLang="zh-CN" sz="2000" dirty="0"/>
              <a:t>RNN</a:t>
            </a:r>
            <a:r>
              <a:rPr kumimoji="1" lang="zh-CN" altLang="en-US" sz="2000" dirty="0"/>
              <a:t>的记忆功能。</a:t>
            </a:r>
            <a:r>
              <a:rPr kumimoji="1" lang="en-US" altLang="zh-CN" sz="2000" dirty="0"/>
              <a:t>St</a:t>
            </a:r>
            <a:r>
              <a:rPr kumimoji="1" lang="zh-CN" altLang="en-US" sz="2000" dirty="0"/>
              <a:t>由该层输入和上一层的隐藏状态决定，即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 err="1"/>
              <a:t>ot</a:t>
            </a:r>
            <a:r>
              <a:rPr kumimoji="1" lang="zh-CN" altLang="en-US" sz="2000" dirty="0"/>
              <a:t>是第</a:t>
            </a:r>
            <a:r>
              <a:rPr kumimoji="1" lang="en-US" altLang="zh-CN" sz="2000" dirty="0"/>
              <a:t>t</a:t>
            </a:r>
            <a:r>
              <a:rPr kumimoji="1" lang="zh-CN" altLang="en-US" sz="2000" dirty="0"/>
              <a:t>层的输出，是单词的概率分布。</a:t>
            </a:r>
            <a:r>
              <a:rPr kumimoji="1" lang="en-US" altLang="zh-CN" sz="2000" dirty="0" err="1"/>
              <a:t>o</a:t>
            </a:r>
            <a:r>
              <a:rPr kumimoji="1" lang="en-US" altLang="zh-CN" sz="2000" baseline="-25000" dirty="0" err="1"/>
              <a:t>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=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g(</a:t>
            </a:r>
            <a:r>
              <a:rPr kumimoji="1" lang="en-US" altLang="zh-CN" sz="2000" dirty="0" err="1"/>
              <a:t>Vs</a:t>
            </a:r>
            <a:r>
              <a:rPr kumimoji="1" lang="en-US" altLang="zh-CN" sz="2000" baseline="-25000" dirty="0" err="1"/>
              <a:t>t</a:t>
            </a:r>
            <a:r>
              <a:rPr kumimoji="1" lang="en-US" altLang="zh-CN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注意每一层的</a:t>
            </a:r>
            <a:r>
              <a:rPr kumimoji="1" lang="en-US" altLang="zh-CN" sz="2000" dirty="0"/>
              <a:t>U,V,W</a:t>
            </a:r>
            <a:r>
              <a:rPr kumimoji="1" lang="zh-CN" altLang="en-US" sz="2000" dirty="0"/>
              <a:t>是同一个矩阵，从而实现“权重共享”（例如“</a:t>
            </a:r>
            <a:r>
              <a:rPr kumimoji="1" lang="en-US" altLang="zh-CN" sz="2000" dirty="0" err="1"/>
              <a:t>eason</a:t>
            </a:r>
            <a:r>
              <a:rPr kumimoji="1" lang="zh-CN" altLang="en-US" sz="2000" dirty="0"/>
              <a:t>”出现在句子中任何位置，我们都希望识别出它是人名）</a:t>
            </a:r>
            <a:endParaRPr kumimoji="1" lang="en-US" altLang="zh-CN" sz="2000" dirty="0"/>
          </a:p>
          <a:p>
            <a:endParaRPr kumimoji="1" lang="en-US" altLang="zh-CN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8295F1-D84A-4147-8E4E-51C643246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985" y="4912401"/>
            <a:ext cx="1902932" cy="27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789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1FBD03-284E-2841-8A34-2E5ED3C8F5B9}"/>
              </a:ext>
            </a:extLst>
          </p:cNvPr>
          <p:cNvSpPr txBox="1"/>
          <p:nvPr/>
        </p:nvSpPr>
        <p:spPr>
          <a:xfrm>
            <a:off x="414669" y="1123350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各种</a:t>
            </a:r>
            <a:r>
              <a:rPr kumimoji="1" lang="en-US" altLang="zh-CN" dirty="0"/>
              <a:t>RNN</a:t>
            </a:r>
            <a:r>
              <a:rPr kumimoji="1" lang="zh-CN" altLang="en-US" dirty="0"/>
              <a:t>变体：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D83DC5-29B2-5C41-86F8-6DB1A40CB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450" y="3738911"/>
            <a:ext cx="3536064" cy="217656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C09FF08-A63B-CB4D-8C12-69763D143F95}"/>
              </a:ext>
            </a:extLst>
          </p:cNvPr>
          <p:cNvSpPr/>
          <p:nvPr/>
        </p:nvSpPr>
        <p:spPr>
          <a:xfrm>
            <a:off x="1659298" y="5956488"/>
            <a:ext cx="1946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444444"/>
                </a:solidFill>
                <a:latin typeface="Tahoma" panose="020B0604030504040204" pitchFamily="34" charset="0"/>
              </a:rPr>
              <a:t>Bidirectional RNN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4674B6-8670-0744-BDCF-AB6CF5BF3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274" y="3738911"/>
            <a:ext cx="2276548" cy="207904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8E80B8F-4DEE-C444-86C1-2F680D39C486}"/>
              </a:ext>
            </a:extLst>
          </p:cNvPr>
          <p:cNvSpPr/>
          <p:nvPr/>
        </p:nvSpPr>
        <p:spPr>
          <a:xfrm>
            <a:off x="5701802" y="5864263"/>
            <a:ext cx="2547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444444"/>
                </a:solidFill>
                <a:latin typeface="Tahoma" panose="020B0604030504040204" pitchFamily="34" charset="0"/>
              </a:rPr>
              <a:t>Deep Bidirectional RNN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8F45EC3-1AD2-6641-A0DB-B834511E3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151" y="1533293"/>
            <a:ext cx="6368902" cy="197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310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EEA36E-D331-2B41-8C15-4ED8ED399BA2}"/>
              </a:ext>
            </a:extLst>
          </p:cNvPr>
          <p:cNvSpPr txBox="1"/>
          <p:nvPr/>
        </p:nvSpPr>
        <p:spPr>
          <a:xfrm>
            <a:off x="542261" y="1435395"/>
            <a:ext cx="808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Mikolov</a:t>
            </a:r>
            <a:r>
              <a:rPr kumimoji="1" lang="zh-CN" altLang="en-US" dirty="0"/>
              <a:t> </a:t>
            </a:r>
            <a:r>
              <a:rPr kumimoji="1" lang="en-US" altLang="zh-CN" dirty="0"/>
              <a:t>et</a:t>
            </a:r>
            <a:r>
              <a:rPr kumimoji="1" lang="zh-CN" altLang="en-US" dirty="0"/>
              <a:t> </a:t>
            </a:r>
            <a:r>
              <a:rPr kumimoji="1" lang="en-US" altLang="zh-CN" dirty="0"/>
              <a:t>al. (2010)</a:t>
            </a:r>
            <a:r>
              <a:rPr kumimoji="1" lang="zh-CN" altLang="en-US" dirty="0"/>
              <a:t>提出</a:t>
            </a:r>
            <a:r>
              <a:rPr kumimoji="1" lang="en-US" altLang="zh-CN" dirty="0"/>
              <a:t>RNN-LM</a:t>
            </a:r>
            <a:r>
              <a:rPr kumimoji="1" lang="zh-CN" altLang="en-US" dirty="0"/>
              <a:t>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19BA59-D3A3-4A4E-8694-F5B4742EF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1" y="2070541"/>
            <a:ext cx="2882900" cy="3124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77D3F5-B421-C44A-9F62-9CC3354BC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112" y="2070541"/>
            <a:ext cx="4997893" cy="4790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66D790-9FDA-A04F-A5BA-E594E8801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065" y="2572045"/>
            <a:ext cx="2565400" cy="469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4145736-EADA-254A-BFCD-5B696BB5CA41}"/>
              </a:ext>
            </a:extLst>
          </p:cNvPr>
          <p:cNvSpPr txBox="1"/>
          <p:nvPr/>
        </p:nvSpPr>
        <p:spPr>
          <a:xfrm>
            <a:off x="4182523" y="263771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其中：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4B161E-C5E7-EA4B-889E-CCBBAA725D9C}"/>
              </a:ext>
            </a:extLst>
          </p:cNvPr>
          <p:cNvSpPr txBox="1"/>
          <p:nvPr/>
        </p:nvSpPr>
        <p:spPr>
          <a:xfrm>
            <a:off x="3625112" y="4061637"/>
            <a:ext cx="49978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与</a:t>
            </a:r>
            <a:r>
              <a:rPr kumimoji="1" lang="en-US" altLang="zh-CN" dirty="0" err="1"/>
              <a:t>Kneser</a:t>
            </a:r>
            <a:r>
              <a:rPr kumimoji="1" lang="en-US" altLang="zh-CN" dirty="0"/>
              <a:t>-Ney</a:t>
            </a:r>
            <a:r>
              <a:rPr kumimoji="1" lang="zh-CN" altLang="en-US" dirty="0"/>
              <a:t> </a:t>
            </a:r>
            <a:r>
              <a:rPr kumimoji="1" lang="en-US" altLang="zh-CN" dirty="0"/>
              <a:t>smoothed</a:t>
            </a:r>
            <a:r>
              <a:rPr kumimoji="1" lang="zh-CN" altLang="en-US" dirty="0"/>
              <a:t> </a:t>
            </a:r>
            <a:r>
              <a:rPr kumimoji="1" lang="en-US" altLang="zh-CN" dirty="0"/>
              <a:t>5-gram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LM</a:t>
            </a:r>
            <a:r>
              <a:rPr kumimoji="1" lang="zh-CN" altLang="en-US" dirty="0"/>
              <a:t>相比，该模型的困惑度降低了接近</a:t>
            </a:r>
            <a:r>
              <a:rPr kumimoji="1" lang="en-US" altLang="zh-CN" dirty="0"/>
              <a:t>50%</a:t>
            </a:r>
            <a:r>
              <a:rPr kumimoji="1" lang="zh-CN" altLang="en-US" dirty="0"/>
              <a:t>。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而且，该模型只用了一个非常小的语料库进行训练</a:t>
            </a:r>
            <a:r>
              <a:rPr kumimoji="1" lang="zh-CN" altLang="en-US" dirty="0">
                <a:sym typeface="Wingdings" pitchFamily="2" charset="2"/>
              </a:rPr>
              <a:t>（</a:t>
            </a:r>
            <a:r>
              <a:rPr kumimoji="1" lang="en-US" altLang="zh-CN" dirty="0">
                <a:sym typeface="Wingdings" pitchFamily="2" charset="2"/>
              </a:rPr>
              <a:t>5.4M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words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vs, 1.3G words</a:t>
            </a:r>
            <a:r>
              <a:rPr kumimoji="1" lang="zh-CN" altLang="en-US" dirty="0">
                <a:sym typeface="Wingdings" pitchFamily="2" charset="2"/>
              </a:rPr>
              <a:t>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03311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48B79B2-F5CA-5F4D-9311-969294542261}"/>
              </a:ext>
            </a:extLst>
          </p:cNvPr>
          <p:cNvSpPr txBox="1"/>
          <p:nvPr/>
        </p:nvSpPr>
        <p:spPr>
          <a:xfrm>
            <a:off x="520995" y="1031359"/>
            <a:ext cx="819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Collobert</a:t>
            </a:r>
            <a:r>
              <a:rPr kumimoji="1" lang="en-US" altLang="zh-CN" dirty="0"/>
              <a:t> et al.</a:t>
            </a:r>
            <a:r>
              <a:rPr kumimoji="1" lang="zh-CN" altLang="en-US" dirty="0"/>
              <a:t>（</a:t>
            </a:r>
            <a:r>
              <a:rPr kumimoji="1" lang="en-US" altLang="zh-CN" dirty="0"/>
              <a:t>2008</a:t>
            </a:r>
            <a:r>
              <a:rPr kumimoji="1" lang="zh-CN" altLang="en-US" dirty="0"/>
              <a:t>）</a:t>
            </a:r>
            <a:r>
              <a:rPr kumimoji="1" lang="en-US" altLang="zh-CN" dirty="0"/>
              <a:t>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deep</a:t>
            </a:r>
            <a:r>
              <a:rPr kumimoji="1" lang="zh-CN" altLang="en-US" dirty="0"/>
              <a:t> </a:t>
            </a:r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  <a:r>
              <a:rPr kumimoji="1" lang="zh-CN" altLang="en-US" dirty="0"/>
              <a:t>（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convoluntional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  <a:r>
              <a:rPr kumimoji="1" lang="zh-CN" altLang="en-US" dirty="0"/>
              <a:t>）构建</a:t>
            </a:r>
            <a:r>
              <a:rPr kumimoji="1" lang="en-US" altLang="zh-CN" dirty="0"/>
              <a:t>NN-LM</a:t>
            </a:r>
            <a:r>
              <a:rPr kumimoji="1" lang="zh-CN" altLang="en-US" dirty="0"/>
              <a:t>，在多个</a:t>
            </a:r>
            <a:r>
              <a:rPr kumimoji="1" lang="en-US" altLang="zh-CN" dirty="0"/>
              <a:t>NLP</a:t>
            </a:r>
            <a:r>
              <a:rPr kumimoji="1" lang="zh-CN" altLang="en-US" dirty="0"/>
              <a:t>任务中获得了</a:t>
            </a:r>
            <a:r>
              <a:rPr kumimoji="1" lang="en-US" altLang="zh-CN" dirty="0"/>
              <a:t>state-of-the-art</a:t>
            </a:r>
            <a:r>
              <a:rPr kumimoji="1" lang="zh-CN" altLang="en-US" dirty="0"/>
              <a:t>结果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05325D-CB60-5647-92AD-84B60E83D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94" y="1723034"/>
            <a:ext cx="2902689" cy="47127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E747A5F-8317-454C-8C92-11EDCE3ED801}"/>
              </a:ext>
            </a:extLst>
          </p:cNvPr>
          <p:cNvSpPr txBox="1"/>
          <p:nvPr/>
        </p:nvSpPr>
        <p:spPr>
          <a:xfrm>
            <a:off x="3817088" y="2541181"/>
            <a:ext cx="35910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n</a:t>
            </a:r>
            <a:r>
              <a:rPr kumimoji="1" lang="zh-CN" altLang="en-US" sz="1600" dirty="0"/>
              <a:t>*</a:t>
            </a:r>
            <a:r>
              <a:rPr kumimoji="1" lang="en-US" altLang="zh-CN" sz="1600" dirty="0"/>
              <a:t>k</a:t>
            </a:r>
            <a:r>
              <a:rPr kumimoji="1" lang="zh-CN" altLang="en-US" sz="1600" dirty="0"/>
              <a:t>个</a:t>
            </a:r>
            <a:r>
              <a:rPr kumimoji="1" lang="en-US" altLang="zh-CN" sz="1600" dirty="0"/>
              <a:t>one-hot</a:t>
            </a:r>
            <a:r>
              <a:rPr kumimoji="1" lang="zh-CN" altLang="en-US" sz="1600" dirty="0"/>
              <a:t>编码 </a:t>
            </a:r>
            <a:r>
              <a:rPr kumimoji="1" lang="en-US" altLang="zh-CN" sz="1600" dirty="0"/>
              <a:t>==&gt; n*k</a:t>
            </a:r>
            <a:r>
              <a:rPr kumimoji="1" lang="zh-CN" altLang="en-US" sz="1600" dirty="0"/>
              <a:t>个特征向量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A62D70-F6C6-4643-92F7-EB02A05D8663}"/>
              </a:ext>
            </a:extLst>
          </p:cNvPr>
          <p:cNvSpPr txBox="1"/>
          <p:nvPr/>
        </p:nvSpPr>
        <p:spPr>
          <a:xfrm>
            <a:off x="3817088" y="3910122"/>
            <a:ext cx="5017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窗口大小为</a:t>
            </a:r>
            <a:r>
              <a:rPr kumimoji="1" lang="en-US" altLang="zh-CN" sz="1600" dirty="0"/>
              <a:t>3</a:t>
            </a:r>
            <a:r>
              <a:rPr kumimoji="1" lang="zh-CN" altLang="en-US" sz="1600" dirty="0"/>
              <a:t>的卷积操作，提取语句特征（权重共享）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154301-2260-084A-A65F-FFCA3E73F396}"/>
              </a:ext>
            </a:extLst>
          </p:cNvPr>
          <p:cNvSpPr txBox="1"/>
          <p:nvPr/>
        </p:nvSpPr>
        <p:spPr>
          <a:xfrm>
            <a:off x="3817088" y="4819779"/>
            <a:ext cx="5017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Max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pooling</a:t>
            </a:r>
            <a:r>
              <a:rPr kumimoji="1" lang="zh-CN" altLang="en-US" sz="1600" dirty="0"/>
              <a:t>，提取重要特征，并使</a:t>
            </a:r>
            <a:r>
              <a:rPr kumimoji="1" lang="en-US" altLang="zh-CN" sz="1600" dirty="0"/>
              <a:t>NN</a:t>
            </a:r>
            <a:r>
              <a:rPr kumimoji="1" lang="zh-CN" altLang="en-US" sz="1600" dirty="0"/>
              <a:t>具有平移不变性，使</a:t>
            </a:r>
            <a:r>
              <a:rPr kumimoji="1" lang="en-US" altLang="zh-CN" sz="1600" dirty="0"/>
              <a:t>NN</a:t>
            </a:r>
            <a:r>
              <a:rPr kumimoji="1" lang="zh-CN" altLang="en-US" sz="1600" dirty="0"/>
              <a:t>能适应任意长度的输入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C7A866-9C85-9144-B5E3-5FD270E34EEE}"/>
              </a:ext>
            </a:extLst>
          </p:cNvPr>
          <p:cNvSpPr txBox="1"/>
          <p:nvPr/>
        </p:nvSpPr>
        <p:spPr>
          <a:xfrm>
            <a:off x="3817088" y="5650111"/>
            <a:ext cx="4972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err="1"/>
              <a:t>Softmax</a:t>
            </a:r>
            <a:r>
              <a:rPr kumimoji="1" lang="zh-CN" altLang="en-US" sz="1600" dirty="0"/>
              <a:t>输出层为二分类： 输入窗口中间的词是否和上下文有关。     （目的是为了加速训练）</a:t>
            </a:r>
          </a:p>
          <a:p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397030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3D6017-9F21-AA43-A32B-81E72525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4373"/>
            <a:ext cx="8123274" cy="1711842"/>
          </a:xfrm>
        </p:spPr>
        <p:txBody>
          <a:bodyPr/>
          <a:lstStyle/>
          <a:p>
            <a:r>
              <a:rPr kumimoji="1" lang="zh-CN" altLang="en-US" sz="2000" dirty="0"/>
              <a:t>在多个</a:t>
            </a:r>
            <a:r>
              <a:rPr kumimoji="1" lang="en-US" altLang="zh-CN" sz="2000" dirty="0"/>
              <a:t>NLP</a:t>
            </a:r>
            <a:r>
              <a:rPr kumimoji="1" lang="zh-CN" altLang="en-US" sz="2000" dirty="0"/>
              <a:t>任务中，共享</a:t>
            </a:r>
            <a:r>
              <a:rPr kumimoji="1" lang="en-US" altLang="zh-CN" sz="2000" dirty="0"/>
              <a:t>Lookup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Tables</a:t>
            </a:r>
            <a:r>
              <a:rPr kumimoji="1" lang="zh-CN" altLang="en-US" sz="2000" dirty="0"/>
              <a:t>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1A24B68-289E-7A4A-BECF-1A72D6D8C83A}"/>
              </a:ext>
            </a:extLst>
          </p:cNvPr>
          <p:cNvSpPr/>
          <p:nvPr/>
        </p:nvSpPr>
        <p:spPr>
          <a:xfrm>
            <a:off x="457200" y="1085924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Collobert</a:t>
            </a:r>
            <a:r>
              <a:rPr kumimoji="1" lang="en-US" altLang="zh-CN" dirty="0"/>
              <a:t> et al.</a:t>
            </a:r>
            <a:r>
              <a:rPr kumimoji="1" lang="zh-CN" altLang="en-US" dirty="0"/>
              <a:t>（</a:t>
            </a:r>
            <a:r>
              <a:rPr kumimoji="1" lang="en-US" altLang="zh-CN" dirty="0"/>
              <a:t>2008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037B60-BE2E-F44A-97AD-6054D29AD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0" y="2192522"/>
            <a:ext cx="4178300" cy="232410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72D972F-5E07-CD49-AC36-6D71B2B96B61}"/>
              </a:ext>
            </a:extLst>
          </p:cNvPr>
          <p:cNvSpPr txBox="1">
            <a:spLocks/>
          </p:cNvSpPr>
          <p:nvPr/>
        </p:nvSpPr>
        <p:spPr>
          <a:xfrm>
            <a:off x="457200" y="4771804"/>
            <a:ext cx="8123274" cy="171184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/>
              <a:t>Semantic-</a:t>
            </a:r>
            <a:r>
              <a:rPr kumimoji="1" lang="en-US" altLang="zh-CN" sz="2000" dirty="0" err="1"/>
              <a:t>Role_Labeling</a:t>
            </a:r>
            <a:r>
              <a:rPr kumimoji="1" lang="en-US" altLang="zh-CN" sz="2000" dirty="0"/>
              <a:t> + POS tagging + Chunking + Named Entity </a:t>
            </a:r>
            <a:r>
              <a:rPr kumimoji="1" lang="en-US" altLang="zh-CN" sz="2000" dirty="0" err="1"/>
              <a:t>Recognitiaon</a:t>
            </a:r>
            <a:r>
              <a:rPr kumimoji="1" lang="en-US" altLang="zh-CN" sz="2000" dirty="0"/>
              <a:t> </a:t>
            </a:r>
            <a:r>
              <a:rPr kumimoji="1" lang="zh-CN" altLang="en-US" sz="2000" dirty="0"/>
              <a:t>联合任务中，加入了该</a:t>
            </a:r>
            <a:r>
              <a:rPr kumimoji="1" lang="en-US" altLang="zh-CN" sz="2000" dirty="0"/>
              <a:t>NN-LM</a:t>
            </a:r>
            <a:r>
              <a:rPr kumimoji="1" lang="zh-CN" altLang="en-US" sz="2000" dirty="0"/>
              <a:t>后，错误率由</a:t>
            </a:r>
            <a:r>
              <a:rPr kumimoji="1" lang="en-US" altLang="zh-CN" sz="2000" dirty="0"/>
              <a:t>16.27</a:t>
            </a:r>
            <a:r>
              <a:rPr kumimoji="1" lang="zh-CN" altLang="en-US" sz="2000" dirty="0"/>
              <a:t>降到了</a:t>
            </a:r>
            <a:r>
              <a:rPr kumimoji="1" lang="en-US" altLang="zh-CN" sz="2000" dirty="0"/>
              <a:t>14.50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693591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统计语言模型的应用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364088" y="4653136"/>
            <a:ext cx="3645024" cy="1655762"/>
          </a:xfrm>
        </p:spPr>
        <p:txBody>
          <a:bodyPr/>
          <a:lstStyle/>
          <a:p>
            <a:r>
              <a:rPr kumimoji="1" lang="zh-CN" altLang="en-US" dirty="0"/>
              <a:t>殷佳玲</a:t>
            </a:r>
            <a:r>
              <a:rPr kumimoji="1" lang="en-US" altLang="zh-CN" dirty="0"/>
              <a:t>51174500145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7426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276475"/>
                <a:ext cx="8229600" cy="2592685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Markov Chain</a:t>
                </a:r>
                <a:r>
                  <a:rPr lang="zh-CN" altLang="en-US" dirty="0"/>
                  <a:t>：当前时刻状态只取决前一时刻状态</a:t>
                </a:r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任意一个单词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只和</m:t>
                    </m:r>
                  </m:oMath>
                </a14:m>
                <a:r>
                  <a:rPr lang="zh-CN" altLang="en-US" dirty="0"/>
                  <a:t>前一个单词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/>
                  <a:t>有关</a:t>
                </a:r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p"/>
                </a:pPr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N-Gram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任意一个单词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和它前</a:t>
                </a:r>
                <a:r>
                  <a:rPr lang="en-US" altLang="zh-CN" dirty="0"/>
                  <a:t>n-1</a:t>
                </a:r>
                <a:r>
                  <a:rPr lang="zh-CN" altLang="en-US" dirty="0"/>
                  <a:t>个单词有关</a:t>
                </a:r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p"/>
                </a:pPr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p"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276475"/>
                <a:ext cx="8229600" cy="2592685"/>
              </a:xfrm>
              <a:blipFill>
                <a:blip r:embed="rId3"/>
                <a:stretch>
                  <a:fillRect l="-963" t="-1878" b="-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Markov Chain </a:t>
            </a:r>
            <a:r>
              <a:rPr lang="en-US" altLang="zh-CN" dirty="0">
                <a:sym typeface="Wingdings" panose="05000000000000000000" pitchFamily="2" charset="2"/>
              </a:rPr>
              <a:t> N-Gram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椭圆 9"/>
              <p:cNvSpPr/>
              <p:nvPr/>
            </p:nvSpPr>
            <p:spPr>
              <a:xfrm>
                <a:off x="7621419" y="5504771"/>
                <a:ext cx="720080" cy="5040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椭圆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419" y="5504771"/>
                <a:ext cx="720080" cy="50405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接箭头连接符 43"/>
          <p:cNvCxnSpPr>
            <a:endCxn id="10" idx="2"/>
          </p:cNvCxnSpPr>
          <p:nvPr/>
        </p:nvCxnSpPr>
        <p:spPr>
          <a:xfrm>
            <a:off x="7259219" y="5756799"/>
            <a:ext cx="3622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曲线连接符 55"/>
          <p:cNvCxnSpPr/>
          <p:nvPr/>
        </p:nvCxnSpPr>
        <p:spPr>
          <a:xfrm>
            <a:off x="7136644" y="5613174"/>
            <a:ext cx="537501" cy="6350"/>
          </a:xfrm>
          <a:prstGeom prst="curvedConnector4">
            <a:avLst>
              <a:gd name="adj1" fmla="val 13882"/>
              <a:gd name="adj2" fmla="val -951134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6788595" y="5581062"/>
            <a:ext cx="45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椭圆 77"/>
              <p:cNvSpPr/>
              <p:nvPr/>
            </p:nvSpPr>
            <p:spPr>
              <a:xfrm>
                <a:off x="1158255" y="5504771"/>
                <a:ext cx="720080" cy="5040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8" name="椭圆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55" y="5504771"/>
                <a:ext cx="720080" cy="50405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椭圆 78"/>
              <p:cNvSpPr/>
              <p:nvPr/>
            </p:nvSpPr>
            <p:spPr>
              <a:xfrm>
                <a:off x="2284323" y="5504771"/>
                <a:ext cx="720080" cy="5040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9" name="椭圆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323" y="5504771"/>
                <a:ext cx="720080" cy="50405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椭圆 79"/>
              <p:cNvSpPr/>
              <p:nvPr/>
            </p:nvSpPr>
            <p:spPr>
              <a:xfrm>
                <a:off x="3410391" y="5504771"/>
                <a:ext cx="720080" cy="5040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0" name="椭圆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391" y="5504771"/>
                <a:ext cx="720080" cy="50405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椭圆 80"/>
              <p:cNvSpPr/>
              <p:nvPr/>
            </p:nvSpPr>
            <p:spPr>
              <a:xfrm>
                <a:off x="4536459" y="5513343"/>
                <a:ext cx="720080" cy="5040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1" name="椭圆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459" y="5513343"/>
                <a:ext cx="720080" cy="50405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椭圆 81"/>
              <p:cNvSpPr/>
              <p:nvPr/>
            </p:nvSpPr>
            <p:spPr>
              <a:xfrm>
                <a:off x="5662528" y="5504771"/>
                <a:ext cx="720080" cy="5040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2" name="椭圆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528" y="5504771"/>
                <a:ext cx="720080" cy="504056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曲线连接符 82"/>
          <p:cNvCxnSpPr>
            <a:stCxn id="78" idx="7"/>
            <a:endCxn id="80" idx="1"/>
          </p:cNvCxnSpPr>
          <p:nvPr/>
        </p:nvCxnSpPr>
        <p:spPr>
          <a:xfrm rot="5400000" flipH="1" flipV="1">
            <a:off x="2644363" y="4707107"/>
            <a:ext cx="12700" cy="1742962"/>
          </a:xfrm>
          <a:prstGeom prst="curvedConnector3">
            <a:avLst>
              <a:gd name="adj1" fmla="val 2381236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4" name="曲线连接符 83"/>
          <p:cNvCxnSpPr>
            <a:stCxn id="79" idx="5"/>
            <a:endCxn id="81" idx="3"/>
          </p:cNvCxnSpPr>
          <p:nvPr/>
        </p:nvCxnSpPr>
        <p:spPr>
          <a:xfrm rot="16200000" flipH="1">
            <a:off x="3766145" y="5067815"/>
            <a:ext cx="8572" cy="1742962"/>
          </a:xfrm>
          <a:prstGeom prst="curvedConnector3">
            <a:avLst>
              <a:gd name="adj1" fmla="val 3627963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80" idx="7"/>
            <a:endCxn id="82" idx="1"/>
          </p:cNvCxnSpPr>
          <p:nvPr/>
        </p:nvCxnSpPr>
        <p:spPr>
          <a:xfrm rot="5400000" flipH="1" flipV="1">
            <a:off x="4896499" y="4707107"/>
            <a:ext cx="12700" cy="1742963"/>
          </a:xfrm>
          <a:prstGeom prst="curvedConnector3">
            <a:avLst>
              <a:gd name="adj1" fmla="val 2381236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/>
        </p:nvCxnSpPr>
        <p:spPr>
          <a:xfrm rot="16200000" flipH="1">
            <a:off x="6018282" y="5048823"/>
            <a:ext cx="8572" cy="1742962"/>
          </a:xfrm>
          <a:prstGeom prst="curvedConnector3">
            <a:avLst>
              <a:gd name="adj1" fmla="val 3627963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stCxn id="79" idx="6"/>
            <a:endCxn id="80" idx="2"/>
          </p:cNvCxnSpPr>
          <p:nvPr/>
        </p:nvCxnSpPr>
        <p:spPr>
          <a:xfrm>
            <a:off x="3004403" y="5756799"/>
            <a:ext cx="40598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80" idx="6"/>
          </p:cNvCxnSpPr>
          <p:nvPr/>
        </p:nvCxnSpPr>
        <p:spPr>
          <a:xfrm>
            <a:off x="4130471" y="5756799"/>
            <a:ext cx="405988" cy="857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81" idx="6"/>
            <a:endCxn id="82" idx="2"/>
          </p:cNvCxnSpPr>
          <p:nvPr/>
        </p:nvCxnSpPr>
        <p:spPr>
          <a:xfrm flipV="1">
            <a:off x="5256539" y="5756799"/>
            <a:ext cx="405989" cy="857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82" idx="6"/>
          </p:cNvCxnSpPr>
          <p:nvPr/>
        </p:nvCxnSpPr>
        <p:spPr>
          <a:xfrm>
            <a:off x="6382608" y="5756799"/>
            <a:ext cx="40598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78" idx="6"/>
            <a:endCxn id="79" idx="2"/>
          </p:cNvCxnSpPr>
          <p:nvPr/>
        </p:nvCxnSpPr>
        <p:spPr>
          <a:xfrm>
            <a:off x="1878335" y="5756799"/>
            <a:ext cx="40598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93" name="组合 92"/>
          <p:cNvGrpSpPr/>
          <p:nvPr/>
        </p:nvGrpSpPr>
        <p:grpSpPr>
          <a:xfrm>
            <a:off x="1158255" y="3172686"/>
            <a:ext cx="6849716" cy="512628"/>
            <a:chOff x="917148" y="5514345"/>
            <a:chExt cx="7183244" cy="512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椭圆 93"/>
                <p:cNvSpPr/>
                <p:nvPr/>
              </p:nvSpPr>
              <p:spPr>
                <a:xfrm>
                  <a:off x="7380312" y="5514345"/>
                  <a:ext cx="720080" cy="50405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椭圆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312" y="5514345"/>
                  <a:ext cx="720080" cy="50405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直接箭头连接符 94"/>
            <p:cNvCxnSpPr>
              <a:endCxn id="94" idx="2"/>
            </p:cNvCxnSpPr>
            <p:nvPr/>
          </p:nvCxnSpPr>
          <p:spPr>
            <a:xfrm>
              <a:off x="7018112" y="5766373"/>
              <a:ext cx="36220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97" name="文本框 96"/>
            <p:cNvSpPr txBox="1"/>
            <p:nvPr/>
          </p:nvSpPr>
          <p:spPr>
            <a:xfrm>
              <a:off x="6547488" y="5590636"/>
              <a:ext cx="456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···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椭圆 97"/>
                <p:cNvSpPr/>
                <p:nvPr/>
              </p:nvSpPr>
              <p:spPr>
                <a:xfrm>
                  <a:off x="917148" y="5514345"/>
                  <a:ext cx="720080" cy="50405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椭圆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148" y="5514345"/>
                  <a:ext cx="720080" cy="504056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椭圆 98"/>
                <p:cNvSpPr/>
                <p:nvPr/>
              </p:nvSpPr>
              <p:spPr>
                <a:xfrm>
                  <a:off x="2043216" y="5514345"/>
                  <a:ext cx="720080" cy="50405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椭圆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3216" y="5514345"/>
                  <a:ext cx="720080" cy="504056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椭圆 99"/>
                <p:cNvSpPr/>
                <p:nvPr/>
              </p:nvSpPr>
              <p:spPr>
                <a:xfrm>
                  <a:off x="3169284" y="5514345"/>
                  <a:ext cx="720080" cy="50405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椭圆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9284" y="5514345"/>
                  <a:ext cx="720080" cy="504056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椭圆 100"/>
                <p:cNvSpPr/>
                <p:nvPr/>
              </p:nvSpPr>
              <p:spPr>
                <a:xfrm>
                  <a:off x="4295352" y="5522917"/>
                  <a:ext cx="720080" cy="50405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椭圆 10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5352" y="5522917"/>
                  <a:ext cx="720080" cy="504056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椭圆 101"/>
                <p:cNvSpPr/>
                <p:nvPr/>
              </p:nvSpPr>
              <p:spPr>
                <a:xfrm>
                  <a:off x="5421421" y="5514345"/>
                  <a:ext cx="720080" cy="50405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椭圆 10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421" y="5514345"/>
                  <a:ext cx="720080" cy="504056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直接箭头连接符 106"/>
            <p:cNvCxnSpPr>
              <a:stCxn id="99" idx="6"/>
              <a:endCxn id="100" idx="2"/>
            </p:cNvCxnSpPr>
            <p:nvPr/>
          </p:nvCxnSpPr>
          <p:spPr>
            <a:xfrm>
              <a:off x="2763296" y="5766373"/>
              <a:ext cx="405988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8" name="直接箭头连接符 107"/>
            <p:cNvCxnSpPr>
              <a:stCxn id="100" idx="6"/>
            </p:cNvCxnSpPr>
            <p:nvPr/>
          </p:nvCxnSpPr>
          <p:spPr>
            <a:xfrm>
              <a:off x="3889364" y="5766373"/>
              <a:ext cx="405988" cy="8572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9" name="直接箭头连接符 108"/>
            <p:cNvCxnSpPr>
              <a:stCxn id="101" idx="6"/>
              <a:endCxn id="102" idx="2"/>
            </p:cNvCxnSpPr>
            <p:nvPr/>
          </p:nvCxnSpPr>
          <p:spPr>
            <a:xfrm flipV="1">
              <a:off x="5015432" y="5766373"/>
              <a:ext cx="405989" cy="8572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直接箭头连接符 109"/>
            <p:cNvCxnSpPr>
              <a:stCxn id="102" idx="6"/>
            </p:cNvCxnSpPr>
            <p:nvPr/>
          </p:nvCxnSpPr>
          <p:spPr>
            <a:xfrm>
              <a:off x="6141501" y="5766373"/>
              <a:ext cx="40598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1" name="直接箭头连接符 110"/>
            <p:cNvCxnSpPr>
              <a:stCxn id="98" idx="6"/>
              <a:endCxn id="99" idx="2"/>
            </p:cNvCxnSpPr>
            <p:nvPr/>
          </p:nvCxnSpPr>
          <p:spPr>
            <a:xfrm>
              <a:off x="1637228" y="5766373"/>
              <a:ext cx="405988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14" name="文本框 113"/>
          <p:cNvSpPr txBox="1"/>
          <p:nvPr/>
        </p:nvSpPr>
        <p:spPr>
          <a:xfrm>
            <a:off x="1652624" y="6036105"/>
            <a:ext cx="85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N = 2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3410391" y="4887645"/>
            <a:ext cx="85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N = 3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14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机器翻译</a:t>
            </a:r>
          </a:p>
          <a:p>
            <a:pPr marL="0" indent="0">
              <a:buNone/>
            </a:pPr>
            <a:r>
              <a:rPr kumimoji="1" lang="zh-CN" altLang="en-US" dirty="0"/>
              <a:t>语音识别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>
                <a:solidFill>
                  <a:schemeClr val="accent2"/>
                </a:solidFill>
              </a:rPr>
              <a:t>文本分类</a:t>
            </a:r>
            <a:r>
              <a:rPr kumimoji="1" lang="zh-CN" altLang="en-US" dirty="0"/>
              <a:t>、情感分类</a:t>
            </a:r>
          </a:p>
          <a:p>
            <a:pPr marL="0" indent="0">
              <a:buNone/>
            </a:pPr>
            <a:r>
              <a:rPr kumimoji="1" lang="zh-CN" altLang="en-US" dirty="0">
                <a:solidFill>
                  <a:schemeClr val="accent2"/>
                </a:solidFill>
              </a:rPr>
              <a:t>信息检索</a:t>
            </a:r>
            <a:r>
              <a:rPr kumimoji="1" lang="zh-CN" altLang="en-US" dirty="0"/>
              <a:t>、问答系统</a:t>
            </a:r>
          </a:p>
          <a:p>
            <a:pPr marL="0" indent="0">
              <a:buNone/>
            </a:pPr>
            <a:r>
              <a:rPr kumimoji="1" lang="zh-CN" altLang="en-US" dirty="0"/>
              <a:t>自动摘要、信息提取</a:t>
            </a:r>
          </a:p>
          <a:p>
            <a:pPr marL="0" indent="0">
              <a:buNone/>
            </a:pPr>
            <a:r>
              <a:rPr kumimoji="1" lang="zh-CN" altLang="en-US" dirty="0"/>
              <a:t>口语信息处理、人机对话系统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AutoShape 2" descr="http://img2.imgtn.bdimg.com/it/u=1847313210,2472688068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7192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</a:t>
            </a:r>
            <a:r>
              <a:rPr kumimoji="1" lang="en-US" altLang="zh-CN" dirty="0"/>
              <a:t>N-gram</a:t>
            </a:r>
            <a:r>
              <a:rPr kumimoji="1" lang="zh-CN" altLang="en-US" dirty="0"/>
              <a:t>的中文文档分类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  <a:p>
            <a:r>
              <a:rPr kumimoji="1" lang="zh-CN" altLang="en-US" dirty="0"/>
              <a:t>传统文档分类系统都是基于文档的词属性，依赖庞大的词典和复杂的切词处理技术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基于</a:t>
            </a:r>
            <a:r>
              <a:rPr kumimoji="1" lang="en-US" altLang="zh-CN" dirty="0"/>
              <a:t>N-gram</a:t>
            </a:r>
            <a:r>
              <a:rPr kumimoji="1" lang="zh-CN" altLang="en-US" dirty="0"/>
              <a:t>的文档分类 ，可以摆脱对词典和切词处理的依赖，具有更广泛的适用性。</a:t>
            </a:r>
          </a:p>
        </p:txBody>
      </p:sp>
    </p:spTree>
    <p:extLst>
      <p:ext uri="{BB962C8B-B14F-4D97-AF65-F5344CB8AC3E}">
        <p14:creationId xmlns:p14="http://schemas.microsoft.com/office/powerpoint/2010/main" val="14627451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中文文档</a:t>
            </a:r>
            <a:r>
              <a:rPr kumimoji="1" lang="en-US" altLang="zh-CN" dirty="0"/>
              <a:t>d</a:t>
            </a:r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包含的</a:t>
            </a:r>
            <a:r>
              <a:rPr kumimoji="1" lang="en-US" altLang="zh-CN" dirty="0"/>
              <a:t>n-gram</a:t>
            </a:r>
            <a:r>
              <a:rPr kumimoji="1" lang="zh-CN" altLang="en-US" dirty="0"/>
              <a:t>信息项非常丰富</a:t>
            </a:r>
          </a:p>
          <a:p>
            <a:pPr marL="0" indent="0">
              <a:buNone/>
            </a:pPr>
            <a:endParaRPr kumimoji="1" lang="zh-CN" altLang="en-US" dirty="0"/>
          </a:p>
          <a:p>
            <a:pPr>
              <a:buFont typeface="Arial" charset="0"/>
              <a:buChar char="•"/>
            </a:pPr>
            <a:r>
              <a:rPr kumimoji="1" lang="zh-CN" altLang="en-US" dirty="0"/>
              <a:t>文档分类是面向语义的操作</a:t>
            </a:r>
          </a:p>
          <a:p>
            <a:pPr marL="0" indent="0">
              <a:buNone/>
            </a:pPr>
            <a:r>
              <a:rPr kumimoji="1" lang="zh-CN" altLang="en-US" dirty="0"/>
              <a:t>	选择词进行文档分类。</a:t>
            </a:r>
          </a:p>
        </p:txBody>
      </p:sp>
    </p:spTree>
    <p:extLst>
      <p:ext uri="{BB962C8B-B14F-4D97-AF65-F5344CB8AC3E}">
        <p14:creationId xmlns:p14="http://schemas.microsoft.com/office/powerpoint/2010/main" val="304989467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频度：在文档</a:t>
                </a:r>
                <a:r>
                  <a:rPr kumimoji="1" lang="en-US" altLang="zh-CN" dirty="0"/>
                  <a:t>d</a:t>
                </a:r>
                <a:r>
                  <a:rPr kumimoji="1" lang="zh-CN" altLang="en-US" dirty="0"/>
                  <a:t>中，</a:t>
                </a:r>
                <a:r>
                  <a:rPr kumimoji="1" lang="en-US" altLang="zh-CN" dirty="0"/>
                  <a:t>n-gram</a:t>
                </a:r>
                <a:r>
                  <a:rPr kumimoji="1" lang="zh-CN" altLang="en-US" dirty="0"/>
                  <a:t>信息项 </a:t>
                </a:r>
                <a:r>
                  <a:rPr kumimoji="1" lang="en-US" altLang="zh-CN" dirty="0"/>
                  <a:t>t</a:t>
                </a:r>
                <a:r>
                  <a:rPr kumimoji="1" lang="zh-CN" altLang="en-US" dirty="0"/>
                  <a:t>的频度用它在</a:t>
                </a:r>
                <a:r>
                  <a:rPr kumimoji="1" lang="en-US" altLang="zh-CN" dirty="0"/>
                  <a:t>d</a:t>
                </a:r>
                <a:r>
                  <a:rPr kumimoji="1" lang="zh-CN" altLang="en-US" dirty="0"/>
                  <a:t>中出现的次数</a:t>
                </a:r>
                <a:r>
                  <a:rPr kumimoji="1" lang="en-US" altLang="zh-CN" dirty="0" err="1"/>
                  <a:t>tf</a:t>
                </a:r>
                <a:r>
                  <a:rPr kumimoji="1" lang="zh-CN" altLang="en-US" dirty="0"/>
                  <a:t>表示。</a:t>
                </a:r>
                <a:r>
                  <a:rPr kumimoji="1" lang="en-US" altLang="zh-CN" dirty="0"/>
                  <a:t> </a:t>
                </a:r>
                <a:endParaRPr kumimoji="1" lang="zh-CN" altLang="en-US" dirty="0"/>
              </a:p>
              <a:p>
                <a:r>
                  <a:rPr kumimoji="1" lang="zh-CN" altLang="en-US" dirty="0"/>
                  <a:t>分散度：在文档类</a:t>
                </a:r>
                <a:r>
                  <a:rPr kumimoji="1" lang="en-US" altLang="zh-CN" dirty="0"/>
                  <a:t>c</a:t>
                </a:r>
                <a:r>
                  <a:rPr kumimoji="1" lang="zh-CN" altLang="en-US" dirty="0"/>
                  <a:t>中，</a:t>
                </a:r>
                <a:r>
                  <a:rPr kumimoji="1" lang="en-US" altLang="zh-CN" dirty="0"/>
                  <a:t> t</a:t>
                </a:r>
                <a:r>
                  <a:rPr kumimoji="1" lang="zh-CN" altLang="en-US" dirty="0"/>
                  <a:t>的分散度用</a:t>
                </a:r>
                <a:r>
                  <a:rPr kumimoji="1" lang="en-US" altLang="zh-CN" dirty="0"/>
                  <a:t>c</a:t>
                </a:r>
                <a:r>
                  <a:rPr kumimoji="1" lang="zh-CN" altLang="en-US" dirty="0"/>
                  <a:t>中包含</a:t>
                </a:r>
                <a:r>
                  <a:rPr kumimoji="1" lang="en-US" altLang="zh-CN" dirty="0"/>
                  <a:t>t</a:t>
                </a:r>
                <a:r>
                  <a:rPr kumimoji="1" lang="zh-CN" altLang="en-US" dirty="0"/>
                  <a:t>的文档类数目</a:t>
                </a:r>
                <a:r>
                  <a:rPr kumimoji="1" lang="en-US" altLang="zh-CN" dirty="0" err="1"/>
                  <a:t>df</a:t>
                </a:r>
                <a:r>
                  <a:rPr kumimoji="1" lang="zh-CN" altLang="en-US" dirty="0"/>
                  <a:t>表示。</a:t>
                </a:r>
                <a:r>
                  <a:rPr kumimoji="1" lang="en-US" altLang="zh-CN" dirty="0"/>
                  <a:t> </a:t>
                </a:r>
                <a:r>
                  <a:rPr kumimoji="1" lang="en-US" altLang="zh-CN" dirty="0" err="1"/>
                  <a:t>df</a:t>
                </a:r>
                <a:r>
                  <a:rPr kumimoji="1" lang="zh-CN" altLang="en-US" dirty="0"/>
                  <a:t>越小</a:t>
                </a:r>
                <a:r>
                  <a:rPr kumimoji="1" lang="en-US" altLang="zh-CN" dirty="0"/>
                  <a:t>, </a:t>
                </a:r>
                <a:r>
                  <a:rPr kumimoji="1" lang="zh-CN" altLang="en-US" dirty="0"/>
                  <a:t>说明</a:t>
                </a:r>
                <a:r>
                  <a:rPr kumimoji="1" lang="en-US" altLang="zh-CN" dirty="0"/>
                  <a:t>t</a:t>
                </a:r>
                <a:r>
                  <a:rPr kumimoji="1" lang="zh-CN" altLang="en-US" dirty="0"/>
                  <a:t>在</a:t>
                </a:r>
                <a:r>
                  <a:rPr kumimoji="1" lang="en-US" altLang="zh-CN" dirty="0"/>
                  <a:t>c</a:t>
                </a:r>
                <a:r>
                  <a:rPr kumimoji="1" lang="zh-CN" altLang="en-US" dirty="0"/>
                  <a:t>中越分散。</a:t>
                </a:r>
              </a:p>
              <a:p>
                <a:r>
                  <a:rPr kumimoji="1" lang="zh-CN" altLang="en-US" dirty="0"/>
                  <a:t>约束条件：</a:t>
                </a:r>
              </a:p>
              <a:p>
                <a:r>
                  <a:rPr kumimoji="1" lang="en-US" altLang="zh-CN" dirty="0"/>
                  <a:t>1.</a:t>
                </a:r>
                <a:r>
                  <a:rPr kumimoji="1" lang="zh-CN" altLang="en-US" dirty="0"/>
                  <a:t>最小频度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𝑚𝑖𝑛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𝑡𝑓</m:t>
                        </m:r>
                      </m:sub>
                    </m:sSub>
                  </m:oMath>
                </a14:m>
                <a:r>
                  <a:rPr kumimoji="1" lang="en-US" altLang="zh-CN" dirty="0"/>
                  <a:t>:</a:t>
                </a:r>
                <a:r>
                  <a:rPr kumimoji="1" lang="en-US" altLang="zh-CN" dirty="0" err="1"/>
                  <a:t>tf</a:t>
                </a:r>
                <a:r>
                  <a:rPr kumimoji="1" lang="en-US" altLang="zh-CN" dirty="0"/>
                  <a:t>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𝑚𝑖𝑛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𝑡𝑓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2. </a:t>
                </a:r>
                <a:r>
                  <a:rPr kumimoji="1" lang="zh-CN" altLang="en-US" dirty="0"/>
                  <a:t>最小分散度值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𝑚𝑖𝑛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𝑑𝑓</m:t>
                        </m:r>
                      </m:sub>
                    </m:sSub>
                  </m:oMath>
                </a14:m>
                <a:r>
                  <a:rPr kumimoji="1" lang="en-US" altLang="zh-CN" dirty="0"/>
                  <a:t>:</a:t>
                </a:r>
                <a:r>
                  <a:rPr kumimoji="1" lang="en-US" altLang="zh-CN" dirty="0" err="1"/>
                  <a:t>df</a:t>
                </a:r>
                <a:r>
                  <a:rPr kumimoji="1" lang="en-US" altLang="zh-CN" dirty="0"/>
                  <a:t>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𝑚𝑖𝑛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𝑑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𝑓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941" r="-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60386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n-gram</a:t>
            </a:r>
            <a:r>
              <a:rPr kumimoji="1" lang="zh-CN" altLang="en-US" dirty="0"/>
              <a:t>的提取方法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分布提取的方法</a:t>
            </a:r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先提取符合约束条件的</a:t>
            </a:r>
            <a:r>
              <a:rPr kumimoji="1" lang="en-US" altLang="zh-CN" dirty="0"/>
              <a:t>1-gram</a:t>
            </a:r>
            <a:r>
              <a:rPr kumimoji="1" lang="zh-CN" altLang="en-US" dirty="0"/>
              <a:t>信息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根据得到的</a:t>
            </a:r>
            <a:r>
              <a:rPr kumimoji="1" lang="en-US" altLang="zh-CN" dirty="0"/>
              <a:t>1-gram</a:t>
            </a:r>
            <a:r>
              <a:rPr kumimoji="1" lang="zh-CN" altLang="en-US" dirty="0"/>
              <a:t>信息构造候选</a:t>
            </a:r>
            <a:r>
              <a:rPr kumimoji="1" lang="en-US" altLang="zh-CN" dirty="0"/>
              <a:t>2-gram</a:t>
            </a:r>
            <a:r>
              <a:rPr kumimoji="1" lang="zh-CN" altLang="en-US" dirty="0"/>
              <a:t>信息项，剔除不符合约束条件的候选项，得到真正需要的</a:t>
            </a:r>
            <a:r>
              <a:rPr kumimoji="1" lang="en-US" altLang="zh-CN" dirty="0"/>
              <a:t>2-gram</a:t>
            </a:r>
            <a:r>
              <a:rPr kumimoji="1" lang="zh-CN" altLang="en-US" dirty="0"/>
              <a:t>信息项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以此类推，提取</a:t>
            </a:r>
            <a:r>
              <a:rPr kumimoji="1" lang="en-US" altLang="zh-CN" dirty="0"/>
              <a:t>N=3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4</a:t>
            </a:r>
            <a:r>
              <a:rPr kumimoji="1" lang="zh-CN" altLang="en-US" dirty="0"/>
              <a:t>。。。</a:t>
            </a:r>
          </a:p>
        </p:txBody>
      </p:sp>
    </p:spTree>
    <p:extLst>
      <p:ext uri="{BB962C8B-B14F-4D97-AF65-F5344CB8AC3E}">
        <p14:creationId xmlns:p14="http://schemas.microsoft.com/office/powerpoint/2010/main" val="13534787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选择文档分类属性的步骤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1.</a:t>
                </a:r>
                <a:r>
                  <a:rPr kumimoji="1" lang="zh-CN" altLang="en-US" dirty="0"/>
                  <a:t>按照</a:t>
                </a:r>
                <a:r>
                  <a:rPr kumimoji="1" lang="en-US" altLang="zh-CN" dirty="0"/>
                  <a:t>n-gram</a:t>
                </a:r>
                <a:r>
                  <a:rPr kumimoji="1" lang="zh-CN" altLang="en-US" dirty="0"/>
                  <a:t>的提取方法，从文档库中取得所有</a:t>
                </a:r>
                <a:r>
                  <a:rPr kumimoji="1" lang="en-US" altLang="zh-CN" dirty="0"/>
                  <a:t>n-gram</a:t>
                </a:r>
                <a:r>
                  <a:rPr kumimoji="1" lang="zh-CN" altLang="en-US" dirty="0"/>
                  <a:t>项</a:t>
                </a:r>
                <a:r>
                  <a:rPr kumimoji="1" lang="en-US" altLang="zh-CN" dirty="0"/>
                  <a:t>(1-4),</a:t>
                </a:r>
                <a:r>
                  <a:rPr kumimoji="1" lang="zh-CN" altLang="en-US" dirty="0"/>
                  <a:t>构成文档属性集合</a:t>
                </a:r>
                <a:r>
                  <a:rPr kumimoji="1" lang="en-US" altLang="zh-CN" dirty="0"/>
                  <a:t>F</a:t>
                </a:r>
                <a:r>
                  <a:rPr kumimoji="1" lang="zh-CN" altLang="en-US" dirty="0"/>
                  <a:t>。</a:t>
                </a:r>
              </a:p>
              <a:p>
                <a:r>
                  <a:rPr kumimoji="1" lang="en-US" altLang="zh-CN" dirty="0"/>
                  <a:t>2.</a:t>
                </a:r>
                <a:r>
                  <a:rPr kumimoji="1" lang="zh-CN" altLang="en-US" dirty="0"/>
                  <a:t>使用文档分类属性方法进行打分</a:t>
                </a:r>
                <a:r>
                  <a:rPr kumimoji="1" lang="en-US" altLang="zh-CN" dirty="0"/>
                  <a:t>(</a:t>
                </a:r>
                <a:r>
                  <a:rPr kumimoji="1" lang="zh-CN" altLang="en-US" dirty="0"/>
                  <a:t>如：信息增量、互信息</a:t>
                </a:r>
                <a:r>
                  <a:rPr kumimoji="1" lang="en-US" altLang="zh-CN" dirty="0"/>
                  <a:t>)</a:t>
                </a:r>
                <a:r>
                  <a:rPr kumimoji="1" lang="zh-CN" altLang="en-US" dirty="0"/>
                  <a:t>，按分值由高到低排序</a:t>
                </a:r>
              </a:p>
              <a:p>
                <a:r>
                  <a:rPr kumimoji="1" lang="en-US" altLang="zh-CN" dirty="0"/>
                  <a:t>3.</a:t>
                </a:r>
                <a:r>
                  <a:rPr kumimoji="1" lang="zh-CN" altLang="en-US" dirty="0"/>
                  <a:t>削减</a:t>
                </a:r>
                <a:r>
                  <a:rPr kumimoji="1" lang="en-US" altLang="zh-CN" dirty="0"/>
                  <a:t>F</a:t>
                </a:r>
                <a:r>
                  <a:rPr kumimoji="1" lang="zh-CN" altLang="en-US" dirty="0"/>
                  <a:t>的冗余项，得到属性集合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Ϝ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1 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4.</a:t>
                </a:r>
                <a:r>
                  <a:rPr kumimoji="1" lang="zh-CN" altLang="en-US" dirty="0"/>
                  <a:t>选取</a:t>
                </a:r>
                <a:r>
                  <a:rPr kumimoji="1" lang="en-US" altLang="zh-CN" dirty="0"/>
                  <a:t>N</a:t>
                </a:r>
                <a:r>
                  <a:rPr kumimoji="1" lang="zh-CN" altLang="en-US" dirty="0"/>
                  <a:t>个分类属性，从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Ϝ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</m:oMath>
                </a14:m>
                <a:r>
                  <a:rPr kumimoji="1" lang="zh-CN" altLang="en-US" dirty="0"/>
                  <a:t>中抽取分值最高的</a:t>
                </a:r>
                <a:r>
                  <a:rPr kumimoji="1" lang="en-US" altLang="zh-CN" dirty="0"/>
                  <a:t>N</a:t>
                </a:r>
                <a:r>
                  <a:rPr kumimoji="1" lang="zh-CN" altLang="en-US" dirty="0"/>
                  <a:t>个项，形成最终的分类属性集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Ϝs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1266" r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1356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属性的进一步削减</a:t>
            </a:r>
            <a:br>
              <a:rPr kumimoji="1" lang="zh-CN" altLang="en-US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有些约定俗成的字和专有名词，组成这些词的字都是同时出现的。</a:t>
            </a:r>
          </a:p>
          <a:p>
            <a:pPr marL="0" indent="0">
              <a:buNone/>
            </a:pPr>
            <a:r>
              <a:rPr kumimoji="1" lang="zh-CN" altLang="en-US" dirty="0"/>
              <a:t>比如：“巴基斯坦”，只要巴基斯坦被选中，则“巴基”和“巴基斯”肯定也被选中。</a:t>
            </a:r>
          </a:p>
          <a:p>
            <a:pPr marL="0" indent="0">
              <a:buNone/>
            </a:pPr>
            <a:r>
              <a:rPr kumimoji="1" lang="zh-CN" altLang="en-US" dirty="0"/>
              <a:t>巴基、巴基斯是冗余的。</a:t>
            </a:r>
          </a:p>
        </p:txBody>
      </p:sp>
    </p:spTree>
    <p:extLst>
      <p:ext uri="{BB962C8B-B14F-4D97-AF65-F5344CB8AC3E}">
        <p14:creationId xmlns:p14="http://schemas.microsoft.com/office/powerpoint/2010/main" val="5085768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信息检索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信息检索是信息按一定的方式进行加工、整理、组织并存储起来，再根据用户特定的需要将相关信息准确的查找出来的过程。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552284"/>
            <a:ext cx="4032437" cy="280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460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基于查询似然的文档排名方法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基本思想：</a:t>
            </a:r>
          </a:p>
          <a:p>
            <a:pPr marL="0" indent="0">
              <a:buNone/>
            </a:pPr>
            <a:r>
              <a:rPr kumimoji="1" lang="en-US" altLang="zh-CN" dirty="0"/>
              <a:t>1.</a:t>
            </a:r>
            <a:r>
              <a:rPr kumimoji="1" lang="zh-CN" altLang="en-US" dirty="0"/>
              <a:t>对文档集中每篇文档估计其对应的语言模型</a:t>
            </a:r>
          </a:p>
          <a:p>
            <a:pPr marL="0" indent="0">
              <a:buNone/>
            </a:pPr>
            <a:r>
              <a:rPr kumimoji="1" lang="en-US" altLang="zh-CN" dirty="0"/>
              <a:t>2.</a:t>
            </a:r>
            <a:r>
              <a:rPr kumimoji="1" lang="zh-CN" altLang="en-US" dirty="0"/>
              <a:t>计算每个文档语言模型下查询的似然度对所有文档进行排名</a:t>
            </a:r>
          </a:p>
          <a:p>
            <a:endParaRPr kumimoji="1" lang="zh-CN" altLang="en-US" dirty="0"/>
          </a:p>
          <a:p>
            <a:pPr marL="0" indent="0">
              <a:buNone/>
            </a:pPr>
            <a:r>
              <a:rPr kumimoji="1" lang="zh-CN" altLang="en-US" dirty="0"/>
              <a:t> 检索问题</a:t>
            </a:r>
          </a:p>
        </p:txBody>
      </p:sp>
      <p:cxnSp>
        <p:nvCxnSpPr>
          <p:cNvPr id="5" name="直线箭头连接符 4"/>
          <p:cNvCxnSpPr/>
          <p:nvPr/>
        </p:nvCxnSpPr>
        <p:spPr>
          <a:xfrm>
            <a:off x="2191870" y="4654700"/>
            <a:ext cx="860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052482" y="4446951"/>
            <a:ext cx="23397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100" dirty="0"/>
              <a:t>文档语言模型问题</a:t>
            </a:r>
          </a:p>
        </p:txBody>
      </p:sp>
    </p:spTree>
    <p:extLst>
      <p:ext uri="{BB962C8B-B14F-4D97-AF65-F5344CB8AC3E}">
        <p14:creationId xmlns:p14="http://schemas.microsoft.com/office/powerpoint/2010/main" val="148616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投掷骰子的问题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276475"/>
            <a:ext cx="8229600" cy="1243965"/>
          </a:xfrm>
        </p:spPr>
        <p:txBody>
          <a:bodyPr/>
          <a:lstStyle/>
          <a:p>
            <a:r>
              <a:rPr kumimoji="1" lang="zh-CN" altLang="en-US" dirty="0"/>
              <a:t>一个不规则的骰子，分别用</a:t>
            </a:r>
            <a:r>
              <a:rPr kumimoji="1" lang="en-US" altLang="zh-CN" dirty="0"/>
              <a:t>1-6</a:t>
            </a:r>
            <a:r>
              <a:rPr kumimoji="1" lang="zh-CN" altLang="en-US" dirty="0"/>
              <a:t>代表</a:t>
            </a:r>
            <a:r>
              <a:rPr kumimoji="1" lang="en-US" altLang="zh-CN" dirty="0"/>
              <a:t>6</a:t>
            </a:r>
            <a:r>
              <a:rPr kumimoji="1" lang="zh-CN" altLang="en-US" dirty="0"/>
              <a:t>个面。已知连续抛</a:t>
            </a:r>
            <a:r>
              <a:rPr kumimoji="1" lang="en-US" altLang="zh-CN" dirty="0"/>
              <a:t>10</a:t>
            </a:r>
            <a:r>
              <a:rPr kumimoji="1" lang="zh-CN" altLang="en-US" dirty="0"/>
              <a:t>次的观测结果序列为</a:t>
            </a:r>
            <a:r>
              <a:rPr kumimoji="1" lang="en-US" altLang="zh-CN" dirty="0"/>
              <a:t>2132461232</a:t>
            </a:r>
            <a:r>
              <a:rPr kumimoji="1" lang="zh-CN" altLang="en-US" dirty="0"/>
              <a:t>，问：抛</a:t>
            </a:r>
            <a:r>
              <a:rPr kumimoji="1" lang="en-US" altLang="zh-CN" dirty="0"/>
              <a:t>3</a:t>
            </a:r>
            <a:r>
              <a:rPr kumimoji="1" lang="zh-CN" altLang="en-US" dirty="0"/>
              <a:t>次的结果序列为</a:t>
            </a:r>
            <a:r>
              <a:rPr kumimoji="1" lang="en-US" altLang="zh-CN" dirty="0"/>
              <a:t>325</a:t>
            </a:r>
            <a:r>
              <a:rPr kumimoji="1" lang="zh-CN" altLang="en-US" dirty="0"/>
              <a:t>的概率是多大。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>
                <a:spLocks/>
              </p:cNvSpPr>
              <p:nvPr/>
            </p:nvSpPr>
            <p:spPr>
              <a:xfrm>
                <a:off x="457200" y="3830955"/>
                <a:ext cx="8229600" cy="372808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lvl1pPr marL="257175" indent="-25717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2143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kumimoji="1" lang="zh-CN" altLang="en-US" dirty="0"/>
                  <a:t>实际上是由参数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2,…….</m:t>
                        </m:r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kumimoji="1" lang="en-US" altLang="zh-CN" dirty="0"/>
                  <a:t>)</a:t>
                </a:r>
                <a:r>
                  <a:rPr kumimoji="1" lang="zh-CN" altLang="en-US" dirty="0"/>
                  <a:t>所确定的多项随机试验</a:t>
                </a:r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30955"/>
                <a:ext cx="8229600" cy="3728085"/>
              </a:xfrm>
              <a:prstGeom prst="rect">
                <a:avLst/>
              </a:prstGeom>
              <a:blipFill>
                <a:blip r:embed="rId2"/>
                <a:stretch>
                  <a:fillRect l="-1111" t="-1307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10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N</a:t>
            </a:r>
            <a:r>
              <a:rPr lang="zh-CN" altLang="en-US" dirty="0"/>
              <a:t>元</a:t>
            </a:r>
            <a:r>
              <a:rPr lang="en-US" altLang="zh-CN" dirty="0"/>
              <a:t>-</a:t>
            </a:r>
            <a:r>
              <a:rPr lang="zh-CN" altLang="en-US" dirty="0"/>
              <a:t>语言模型 之 </a:t>
            </a:r>
            <a:r>
              <a:rPr lang="en-US" altLang="zh-CN" dirty="0"/>
              <a:t>n=1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∗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∗ ··· 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∗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dirty="0"/>
                  <a:t> p(</a:t>
                </a:r>
                <a:r>
                  <a:rPr lang="zh-CN" altLang="en-US" dirty="0"/>
                  <a:t>我爱你中国</a:t>
                </a:r>
                <a:r>
                  <a:rPr lang="en-US" altLang="zh-CN" dirty="0"/>
                  <a:t>) = p(</a:t>
                </a:r>
                <a:r>
                  <a:rPr lang="zh-CN" altLang="en-US" dirty="0"/>
                  <a:t>我</a:t>
                </a:r>
                <a:r>
                  <a:rPr lang="en-US" altLang="zh-CN" dirty="0"/>
                  <a:t>) </a:t>
                </a:r>
                <a:r>
                  <a:rPr lang="zh-CN" altLang="en-US" dirty="0"/>
                  <a:t>* </a:t>
                </a:r>
                <a:r>
                  <a:rPr lang="en-US" altLang="zh-CN" dirty="0"/>
                  <a:t>p(</a:t>
                </a:r>
                <a:r>
                  <a:rPr lang="zh-CN" altLang="en-US" dirty="0"/>
                  <a:t>爱</a:t>
                </a:r>
                <a:r>
                  <a:rPr lang="en-US" altLang="zh-CN" dirty="0"/>
                  <a:t>) </a:t>
                </a:r>
                <a:r>
                  <a:rPr lang="zh-CN" altLang="en-US" dirty="0"/>
                  <a:t>* </a:t>
                </a:r>
                <a:r>
                  <a:rPr lang="en-US" altLang="zh-CN" dirty="0"/>
                  <a:t>p(</a:t>
                </a:r>
                <a:r>
                  <a:rPr lang="zh-CN" altLang="en-US" dirty="0"/>
                  <a:t>你</a:t>
                </a:r>
                <a:r>
                  <a:rPr lang="en-US" altLang="zh-CN" dirty="0"/>
                  <a:t>) </a:t>
                </a:r>
                <a:r>
                  <a:rPr lang="zh-CN" altLang="en-US" dirty="0"/>
                  <a:t>* </a:t>
                </a:r>
                <a:r>
                  <a:rPr lang="en-US" altLang="zh-CN" dirty="0"/>
                  <a:t>p(</a:t>
                </a:r>
                <a:r>
                  <a:rPr lang="zh-CN" altLang="en-US" dirty="0"/>
                  <a:t>中国</a:t>
                </a:r>
                <a:r>
                  <a:rPr lang="en-US" altLang="zh-CN" dirty="0"/>
                  <a:t>)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 实现：</a:t>
                </a:r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搜集语料</a:t>
                </a:r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遍历语料，统计“单词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频次”</a:t>
                </a:r>
                <a:r>
                  <a:rPr lang="en-US" altLang="zh-CN" dirty="0"/>
                  <a:t>: (w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#w)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求出单词的概率，建立“词汇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概率”表 </a:t>
                </a:r>
                <a:r>
                  <a:rPr lang="en-US" altLang="zh-CN" dirty="0"/>
                  <a:t>: (w, p(w))</a:t>
                </a:r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查表得</a:t>
                </a:r>
                <a:r>
                  <a:rPr lang="en-US" altLang="zh-CN" dirty="0"/>
                  <a:t>p(w1),p(w2)…</a:t>
                </a:r>
                <a:r>
                  <a:rPr lang="zh-CN" altLang="en-US" dirty="0"/>
                  <a:t>  </a:t>
                </a:r>
                <a:r>
                  <a:rPr lang="en-US" altLang="zh-CN" dirty="0">
                    <a:sym typeface="Wingdings" panose="05000000000000000000" pitchFamily="2" charset="2"/>
                  </a:rPr>
                  <a:t>  </a:t>
                </a:r>
                <a:r>
                  <a:rPr lang="en-US" altLang="zh-CN" dirty="0"/>
                  <a:t>p(s)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</a:t>
                </a:r>
                <a:r>
                  <a:rPr lang="en-US" altLang="zh-CN" dirty="0" err="1"/>
                  <a:t>eg</a:t>
                </a:r>
                <a:r>
                  <a:rPr lang="en-US" altLang="zh-CN" dirty="0"/>
                  <a:t>: </a:t>
                </a:r>
                <a:r>
                  <a:rPr lang="zh-CN" altLang="en-US" dirty="0"/>
                  <a:t>略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475" b="-22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6372200" y="3409952"/>
            <a:ext cx="21602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000" dirty="0">
                <a:solidFill>
                  <a:srgbClr val="00B0F0"/>
                </a:solidFill>
              </a:rPr>
              <a:t>统计</a:t>
            </a:r>
            <a:r>
              <a:rPr kumimoji="1" lang="en-US" altLang="zh-CN" sz="2000" dirty="0">
                <a:solidFill>
                  <a:srgbClr val="00B0F0"/>
                </a:solidFill>
              </a:rPr>
              <a:t>=</a:t>
            </a:r>
            <a:r>
              <a:rPr kumimoji="1" lang="zh-CN" altLang="en-US" sz="2000" dirty="0">
                <a:solidFill>
                  <a:srgbClr val="00B0F0"/>
                </a:solidFill>
              </a:rPr>
              <a:t>训练</a:t>
            </a:r>
            <a:endParaRPr kumimoji="1" lang="en-US" altLang="zh-CN" sz="2000" dirty="0">
              <a:solidFill>
                <a:srgbClr val="00B0F0"/>
              </a:solidFill>
            </a:endParaRPr>
          </a:p>
          <a:p>
            <a:pPr algn="ctr"/>
            <a:r>
              <a:rPr kumimoji="1" lang="zh-CN" altLang="en-US" sz="2000" dirty="0">
                <a:solidFill>
                  <a:srgbClr val="00B0F0"/>
                </a:solidFill>
              </a:rPr>
              <a:t>模型参数</a:t>
            </a:r>
            <a:r>
              <a:rPr kumimoji="1" lang="en-US" altLang="zh-CN" sz="2000" dirty="0">
                <a:solidFill>
                  <a:srgbClr val="00B0F0"/>
                </a:solidFill>
              </a:rPr>
              <a:t>=</a:t>
            </a:r>
            <a:r>
              <a:rPr kumimoji="1" lang="zh-CN" altLang="en-US" sz="2000" dirty="0">
                <a:solidFill>
                  <a:srgbClr val="00B0F0"/>
                </a:solidFill>
              </a:rPr>
              <a:t>概率</a:t>
            </a:r>
            <a:endParaRPr kumimoji="1" lang="en-US" altLang="zh-CN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70302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93521"/>
                <a:ext cx="8229600" cy="3002280"/>
              </a:xfrm>
            </p:spPr>
            <p:txBody>
              <a:bodyPr/>
              <a:lstStyle/>
              <a:p>
                <a:r>
                  <a:rPr kumimoji="1" lang="zh-CN" altLang="en-US" dirty="0"/>
                  <a:t>泛化为：</a:t>
                </a:r>
                <a:br>
                  <a:rPr kumimoji="1" lang="zh-CN" altLang="en-US" dirty="0"/>
                </a:br>
                <a:r>
                  <a:rPr kumimoji="1" lang="zh-CN" altLang="en-US" dirty="0"/>
                  <a:t>假设有</a:t>
                </a:r>
                <a:r>
                  <a:rPr kumimoji="1" lang="en-US" altLang="zh-CN" dirty="0"/>
                  <a:t>N</a:t>
                </a:r>
                <a:r>
                  <a:rPr kumimoji="1" lang="zh-CN" altLang="en-US" dirty="0"/>
                  <a:t>个不规则的骰子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2…</m:t>
                        </m:r>
                      </m:sub>
                    </m:sSub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kumimoji="1" lang="zh-CN" altLang="en-US" dirty="0"/>
                  <a:t>，每个骰子都有</a:t>
                </a:r>
                <a:r>
                  <a:rPr kumimoji="1" lang="en-US" altLang="zh-CN" dirty="0"/>
                  <a:t>L</a:t>
                </a:r>
                <a:r>
                  <a:rPr kumimoji="1" lang="zh-CN" altLang="en-US" dirty="0"/>
                  <a:t>个面，分别用</a:t>
                </a:r>
                <a:r>
                  <a:rPr kumimoji="1" lang="en-US" altLang="zh-CN" dirty="0"/>
                  <a:t>1-L</a:t>
                </a:r>
                <a:r>
                  <a:rPr kumimoji="1" lang="zh-CN" altLang="en-US" dirty="0"/>
                  <a:t>代表</a:t>
                </a:r>
                <a:r>
                  <a:rPr kumimoji="1" lang="en-US" altLang="zh-CN" dirty="0"/>
                  <a:t>L</a:t>
                </a:r>
                <a:r>
                  <a:rPr kumimoji="1" lang="zh-CN" altLang="en-US" dirty="0"/>
                  <a:t>个面。将每个骰子抛若干次，并记录观测结果。令骰子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/>
                  <a:t>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/>
                  <a:t>次的观测结果为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…..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/>
                  <a:t>，问：哪个骰子在抛</a:t>
                </a:r>
                <a:r>
                  <a:rPr kumimoji="1" lang="en-US" altLang="zh-CN" dirty="0"/>
                  <a:t>m</a:t>
                </a:r>
                <a:r>
                  <a:rPr kumimoji="1" lang="zh-CN" altLang="en-US" dirty="0"/>
                  <a:t>次后的观测结果最有可能为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……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en-US" altLang="zh-CN" dirty="0"/>
                  <a:t>?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93521"/>
                <a:ext cx="8229600" cy="3002280"/>
              </a:xfrm>
              <a:blipFill>
                <a:blip r:embed="rId2"/>
                <a:stretch>
                  <a:fillRect l="-963" t="-16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08660" y="4221480"/>
                <a:ext cx="7726680" cy="1124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dirty="0"/>
                  <a:t>实际上是由参数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2,……. </m:t>
                        </m:r>
                      </m:sub>
                    </m:sSub>
                    <m:sSub>
                      <m:sSub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</a:rPr>
                          <m:t>𝑖𝐿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)</a:t>
                </a:r>
                <a:r>
                  <a:rPr kumimoji="1" lang="zh-CN" altLang="en-US" sz="2400" dirty="0"/>
                  <a:t>所确定的多项随机试验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" y="4221480"/>
                <a:ext cx="7726680" cy="1124219"/>
              </a:xfrm>
              <a:prstGeom prst="rect">
                <a:avLst/>
              </a:prstGeom>
              <a:blipFill>
                <a:blip r:embed="rId3"/>
                <a:stretch>
                  <a:fillRect l="-1183" t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67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信息检索中</a:t>
            </a:r>
            <a:br>
              <a:rPr kumimoji="1" lang="zh-CN" altLang="en-US" dirty="0"/>
            </a:b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8313" y="2023110"/>
                <a:ext cx="8229600" cy="148209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zh-CN" dirty="0"/>
                  <a:t>L</a:t>
                </a:r>
                <a:r>
                  <a:rPr kumimoji="1" lang="zh-CN" altLang="en-US" dirty="0"/>
                  <a:t>看成词典中的词项的个数，</a:t>
                </a:r>
                <a:r>
                  <a:rPr kumimoji="1" lang="en-US" altLang="zh-CN" dirty="0"/>
                  <a:t>1-L</a:t>
                </a:r>
                <a:r>
                  <a:rPr kumimoji="1" lang="zh-CN" altLang="en-US" dirty="0"/>
                  <a:t>之间的每个数字对应于词典中的一个词项</a:t>
                </a:r>
              </a:p>
              <a:p>
                <a:pPr marL="0" indent="0">
                  <a:buNone/>
                </a:pPr>
                <a:r>
                  <a:rPr kumimoji="1" lang="zh-CN" altLang="en-US" dirty="0"/>
                  <a:t>骰子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/>
                  <a:t>在抛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/>
                  <a:t>次后的观测结果看成一篇文档，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……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zh-CN" altLang="en-US" dirty="0"/>
                  <a:t>看成用户查询</a:t>
                </a:r>
                <a:r>
                  <a:rPr kumimoji="1" lang="en-US" altLang="zh-CN" dirty="0"/>
                  <a:t>Q</a:t>
                </a:r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2023110"/>
                <a:ext cx="8229600" cy="1482090"/>
              </a:xfrm>
              <a:blipFill>
                <a:blip r:embed="rId2"/>
                <a:stretch>
                  <a:fillRect l="-1185" t="-3292" b="-193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68313" y="3688080"/>
                <a:ext cx="8763000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dirty="0"/>
                  <a:t>问题转化为：已知有</a:t>
                </a:r>
                <a:r>
                  <a:rPr kumimoji="1" lang="en-US" altLang="zh-CN" sz="2400" dirty="0"/>
                  <a:t>N</a:t>
                </a:r>
                <a:r>
                  <a:rPr kumimoji="1" lang="zh-CN" altLang="en-US" sz="2400" dirty="0"/>
                  <a:t>个骰子的观测结果为</a:t>
                </a:r>
                <a:r>
                  <a:rPr kumimoji="1" lang="en-US" altLang="zh-CN" sz="2400" dirty="0"/>
                  <a:t>N</a:t>
                </a:r>
                <a:r>
                  <a:rPr kumimoji="1" lang="zh-CN" altLang="en-US" sz="2400" dirty="0"/>
                  <a:t>篇文档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,</a:t>
                </a:r>
                <a:r>
                  <a:rPr kumimoji="1" lang="mr-IN" altLang="zh-CN" sz="2400" dirty="0"/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kumimoji="1" lang="zh-CN" altLang="en-US" sz="2400" dirty="0"/>
                  <a:t>，问哪个骰子在</a:t>
                </a:r>
                <a:r>
                  <a:rPr kumimoji="1" lang="en-US" altLang="zh-CN" sz="2400" dirty="0"/>
                  <a:t>m</a:t>
                </a:r>
                <a:r>
                  <a:rPr kumimoji="1" lang="zh-CN" altLang="en-US" sz="2400" dirty="0"/>
                  <a:t>次后的观测结果最可能转为查询</a:t>
                </a:r>
                <a:r>
                  <a:rPr kumimoji="1" lang="en-US" altLang="zh-CN" sz="2400" dirty="0"/>
                  <a:t>Q</a:t>
                </a:r>
                <a:r>
                  <a:rPr kumimoji="1" lang="zh-CN" altLang="en-US" sz="2400" dirty="0"/>
                  <a:t>？</a:t>
                </a:r>
              </a:p>
              <a:p>
                <a:r>
                  <a:rPr kumimoji="1" lang="zh-CN" altLang="en-US" sz="2400" dirty="0"/>
                  <a:t>令</a:t>
                </a:r>
                <a:r>
                  <a:rPr kumimoji="1" lang="en-US" altLang="zh-CN" sz="2400" dirty="0"/>
                  <a:t>P(</a:t>
                </a:r>
                <a:r>
                  <a:rPr kumimoji="1" lang="en-US" altLang="zh-CN" sz="2400" dirty="0" err="1"/>
                  <a:t>Q|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) </a:t>
                </a:r>
                <a:r>
                  <a:rPr kumimoji="1" lang="zh-CN" altLang="en-US" sz="2400" dirty="0"/>
                  <a:t>表示已知骰子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2400" dirty="0"/>
                  <a:t>的观测结果为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2400" dirty="0"/>
                  <a:t>的情况下抛</a:t>
                </a:r>
                <a:r>
                  <a:rPr kumimoji="1" lang="en-US" altLang="zh-CN" sz="2400" dirty="0"/>
                  <a:t>m</a:t>
                </a:r>
                <a:r>
                  <a:rPr kumimoji="1" lang="zh-CN" altLang="en-US" sz="2400" dirty="0"/>
                  <a:t>次的观测结果为</a:t>
                </a:r>
                <a:r>
                  <a:rPr kumimoji="1" lang="en-US" altLang="zh-CN" sz="2400" dirty="0"/>
                  <a:t>Q</a:t>
                </a:r>
                <a:r>
                  <a:rPr kumimoji="1" lang="zh-CN" altLang="en-US" sz="2400" dirty="0"/>
                  <a:t>的概率</a:t>
                </a:r>
              </a:p>
              <a:p>
                <a:r>
                  <a:rPr kumimoji="1" lang="zh-CN" altLang="en-US" sz="2400" dirty="0"/>
                  <a:t>问题转化为计算</a:t>
                </a:r>
                <a:r>
                  <a:rPr kumimoji="1" lang="en-US" altLang="zh-CN" sz="2400" dirty="0"/>
                  <a:t>P(Q|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) </a:t>
                </a:r>
                <a:endParaRPr kumimoji="1" lang="zh-CN" altLang="en-US" sz="24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13" y="3688080"/>
                <a:ext cx="8763000" cy="2215991"/>
              </a:xfrm>
              <a:prstGeom prst="rect">
                <a:avLst/>
              </a:prstGeom>
              <a:blipFill>
                <a:blip r:embed="rId3"/>
                <a:stretch>
                  <a:fillRect l="-1113" t="-2198" r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5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08760"/>
                <a:ext cx="8229600" cy="4617403"/>
              </a:xfrm>
            </p:spPr>
            <p:txBody>
              <a:bodyPr/>
              <a:lstStyle/>
              <a:p>
                <a:r>
                  <a:rPr kumimoji="1" lang="zh-CN" altLang="en-US" dirty="0"/>
                  <a:t>设</a:t>
                </a:r>
                <a:r>
                  <a:rPr kumimoji="1" lang="en-US" altLang="zh-CN" dirty="0"/>
                  <a:t>V</a:t>
                </a:r>
                <a:r>
                  <a:rPr kumimoji="1" lang="zh-CN" altLang="en-US" dirty="0"/>
                  <a:t>表示某语言的词典，</a:t>
                </a:r>
                <a:r>
                  <a:rPr kumimoji="1" lang="en-US" altLang="zh-CN" dirty="0"/>
                  <a:t>V=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mr-IN" altLang="zh-CN" dirty="0"/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b>
                    </m:sSub>
                  </m:oMath>
                </a14:m>
                <a:r>
                  <a:rPr kumimoji="1" lang="en-US" altLang="zh-CN" dirty="0"/>
                  <a:t>},</a:t>
                </a:r>
                <a:r>
                  <a:rPr kumimoji="1" lang="zh-CN" altLang="en-US" dirty="0"/>
                  <a:t>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/>
                  <a:t>为词项</a:t>
                </a:r>
              </a:p>
              <a:p>
                <a:r>
                  <a:rPr kumimoji="1" lang="zh-CN" altLang="en-US" dirty="0"/>
                  <a:t>设</a:t>
                </a:r>
                <a:r>
                  <a:rPr kumimoji="1" lang="en-US" altLang="zh-CN" dirty="0"/>
                  <a:t>Q</a:t>
                </a:r>
                <a:r>
                  <a:rPr kumimoji="1" lang="zh-CN" altLang="en-US" dirty="0"/>
                  <a:t>是用户查询，</a:t>
                </a:r>
                <a:r>
                  <a:rPr kumimoji="1" lang="en-US" altLang="zh-CN" dirty="0"/>
                  <a:t>Q=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……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D</a:t>
                </a:r>
                <a:r>
                  <a:rPr kumimoji="1" lang="zh-CN" altLang="en-US" dirty="0"/>
                  <a:t>为文档集</a:t>
                </a:r>
                <a:r>
                  <a:rPr kumimoji="1" lang="en-US" altLang="zh-CN" dirty="0"/>
                  <a:t>C</a:t>
                </a:r>
                <a:r>
                  <a:rPr kumimoji="1" lang="zh-CN" altLang="en-US" dirty="0"/>
                  <a:t>中的一篇文章，</a:t>
                </a:r>
                <a:r>
                  <a:rPr kumimoji="1" lang="en-US" altLang="zh-CN" dirty="0"/>
                  <a:t> D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……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 </a:t>
                </a:r>
                <a:r>
                  <a:rPr kumimoji="1" lang="zh-CN" altLang="en-US" dirty="0"/>
                  <a:t>假设文档</a:t>
                </a:r>
                <a:r>
                  <a:rPr kumimoji="1" lang="en-US" altLang="zh-CN" dirty="0"/>
                  <a:t>D</a:t>
                </a:r>
                <a:r>
                  <a:rPr kumimoji="1" lang="zh-CN" altLang="en-US" dirty="0"/>
                  <a:t>来自</a:t>
                </a:r>
                <a:r>
                  <a:rPr kumimoji="1" lang="en-US" altLang="zh-CN" dirty="0"/>
                  <a:t>V</a:t>
                </a:r>
                <a:r>
                  <a:rPr kumimoji="1" lang="zh-CN" altLang="en-US" dirty="0"/>
                  <a:t>上的某个概率分布，则称这个概率分布为该文档对应的语言模型，记为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kumimoji="1" lang="zh-CN" altLang="en-US" dirty="0"/>
                  <a:t>。</a:t>
                </a:r>
              </a:p>
              <a:p>
                <a:r>
                  <a:rPr kumimoji="1" lang="zh-CN" altLang="en-US" dirty="0"/>
                  <a:t>查询似然：</a:t>
                </a:r>
              </a:p>
              <a:p>
                <a:pPr marL="0" indent="0">
                  <a:buNone/>
                </a:pPr>
                <a:r>
                  <a:rPr kumimoji="1" lang="zh-CN" altLang="en-US" dirty="0"/>
                  <a:t>对于给定文档集中的文档</a:t>
                </a:r>
                <a:r>
                  <a:rPr kumimoji="1" lang="en-US" altLang="zh-CN" dirty="0"/>
                  <a:t>D</a:t>
                </a:r>
                <a:r>
                  <a:rPr kumimoji="1" lang="zh-CN" altLang="en-US" dirty="0"/>
                  <a:t>，估计</a:t>
                </a:r>
                <a:r>
                  <a:rPr kumimoji="1" lang="en-US" altLang="zh-CN" dirty="0"/>
                  <a:t>D</a:t>
                </a:r>
                <a:r>
                  <a:rPr kumimoji="1" lang="zh-CN" altLang="en-US" dirty="0"/>
                  <a:t>对应的语言模型</a:t>
                </a:r>
              </a:p>
              <a:p>
                <a:pPr marL="0" indent="0">
                  <a:buNone/>
                </a:pPr>
                <a:r>
                  <a:rPr kumimoji="1" lang="zh-CN" altLang="en-US" dirty="0"/>
                  <a:t>该语言模型下，生成用户查询</a:t>
                </a:r>
                <a:r>
                  <a:rPr kumimoji="1" lang="en-US" altLang="zh-CN" dirty="0"/>
                  <a:t>Q</a:t>
                </a:r>
                <a:r>
                  <a:rPr kumimoji="1" lang="zh-CN" altLang="en-US" dirty="0"/>
                  <a:t>的概率</a:t>
                </a:r>
                <a:r>
                  <a:rPr kumimoji="1" lang="en-US" altLang="zh-CN" dirty="0"/>
                  <a:t>P(Q|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kumimoji="1" lang="zh-CN" altLang="en-US" dirty="0"/>
                  <a:t>），简记为</a:t>
                </a:r>
                <a:r>
                  <a:rPr kumimoji="1" lang="en-US" altLang="zh-CN" dirty="0"/>
                  <a:t>P(</a:t>
                </a:r>
                <a:r>
                  <a:rPr kumimoji="1" lang="en-US" altLang="zh-CN" dirty="0" err="1"/>
                  <a:t>Q|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D</m:t>
                    </m:r>
                  </m:oMath>
                </a14:m>
                <a:r>
                  <a:rPr kumimoji="1" lang="en-US" altLang="zh-CN" dirty="0"/>
                  <a:t>) </a:t>
                </a:r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08760"/>
                <a:ext cx="8229600" cy="4617403"/>
              </a:xfrm>
              <a:blipFill>
                <a:blip r:embed="rId3"/>
                <a:stretch>
                  <a:fillRect l="-1111" t="-1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9948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多元贝努里模型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276474"/>
                <a:ext cx="8229600" cy="4307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将查询</a:t>
                </a:r>
                <a:r>
                  <a:rPr lang="en-US" altLang="zh-CN" dirty="0"/>
                  <a:t>Q</a:t>
                </a:r>
                <a:r>
                  <a:rPr lang="zh-CN" altLang="en-US" dirty="0"/>
                  <a:t>看成词项的集合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词典中每个词项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en-US" dirty="0"/>
                  <a:t>对应一个贝努里变量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zh-CN" dirty="0"/>
                  <a:t>=1	</a:t>
                </a:r>
                <a:r>
                  <a:rPr lang="zh-CN" altLang="en-US" dirty="0"/>
                  <a:t>词项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en-US" dirty="0"/>
                  <a:t>出现在</a:t>
                </a:r>
                <a:r>
                  <a:rPr lang="en-US" altLang="zh-CN" dirty="0"/>
                  <a:t>Q</a:t>
                </a:r>
                <a:r>
                  <a:rPr lang="zh-CN" altLang="en-US" dirty="0"/>
                  <a:t>中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zh-CN" dirty="0"/>
                  <a:t>=0	</a:t>
                </a:r>
                <a:r>
                  <a:rPr lang="zh-CN" altLang="en-US" dirty="0"/>
                  <a:t>词项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en-US" dirty="0"/>
                  <a:t>没出现在</a:t>
                </a:r>
                <a:r>
                  <a:rPr lang="en-US" altLang="zh-CN" dirty="0"/>
                  <a:t>Q</a:t>
                </a:r>
                <a:r>
                  <a:rPr lang="zh-CN" altLang="en-US" dirty="0"/>
                  <a:t>中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276474"/>
                <a:ext cx="8229600" cy="4307205"/>
              </a:xfrm>
              <a:blipFill>
                <a:blip r:embed="rId3"/>
                <a:stretch>
                  <a:fillRect l="-1111" t="-1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05" y="4201319"/>
            <a:ext cx="8876190" cy="1333333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 flipV="1">
            <a:off x="5318760" y="5044440"/>
            <a:ext cx="777240" cy="152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7330440" y="5029200"/>
            <a:ext cx="777240" cy="152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57200" y="5579635"/>
                <a:ext cx="56388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dirty="0"/>
                  <a:t>问题就转化为求</a:t>
                </a:r>
                <a:r>
                  <a:rPr kumimoji="1" lang="en-US" altLang="zh-CN" sz="2400" dirty="0"/>
                  <a:t>p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(w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𝐷</m:t>
                    </m:r>
                  </m:oMath>
                </a14:m>
                <a:r>
                  <a:rPr kumimoji="1" lang="en-US" altLang="zh-CN" sz="2400" dirty="0"/>
                  <a:t>)</a:t>
                </a:r>
                <a:endParaRPr kumimoji="1" lang="zh-CN" altLang="en-US" sz="24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579635"/>
                <a:ext cx="5638800" cy="738664"/>
              </a:xfrm>
              <a:prstGeom prst="rect">
                <a:avLst/>
              </a:prstGeom>
              <a:blipFill>
                <a:blip r:embed="rId5"/>
                <a:stretch>
                  <a:fillRect l="-1622" t="-66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7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文档语言模型的估计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1220675"/>
          </a:xfrm>
        </p:spPr>
        <p:txBody>
          <a:bodyPr/>
          <a:lstStyle/>
          <a:p>
            <a:r>
              <a:rPr kumimoji="1" lang="zh-CN" altLang="en-US" dirty="0"/>
              <a:t>一般采用</a:t>
            </a:r>
            <a:r>
              <a:rPr kumimoji="1" lang="en-US" altLang="zh-CN" dirty="0"/>
              <a:t>n-gram(n=1)</a:t>
            </a:r>
            <a:r>
              <a:rPr kumimoji="1" lang="zh-CN" altLang="en-US" dirty="0"/>
              <a:t>来估计</a:t>
            </a:r>
          </a:p>
          <a:p>
            <a:r>
              <a:rPr kumimoji="1" lang="zh-CN" altLang="en-US" dirty="0"/>
              <a:t>文献采用二元和三元模型来建模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28650" y="3447144"/>
            <a:ext cx="7886700" cy="1975034"/>
            <a:chOff x="628650" y="3548346"/>
            <a:chExt cx="7886700" cy="1975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内容占位符 2"/>
                <p:cNvSpPr txBox="1">
                  <a:spLocks/>
                </p:cNvSpPr>
                <p:nvPr/>
              </p:nvSpPr>
              <p:spPr>
                <a:xfrm>
                  <a:off x="628650" y="3548346"/>
                  <a:ext cx="7886700" cy="1975034"/>
                </a:xfrm>
                <a:prstGeom prst="rect">
                  <a:avLst/>
                </a:prstGeom>
              </p:spPr>
              <p:txBody>
                <a:bodyPr vert="horz" lIns="68580" tIns="34290" rIns="68580" bIns="3429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kumimoji="1" lang="zh-CN" altLang="en-US" sz="2400" dirty="0"/>
                    <a:t>采用极大似然估计法来估计</a:t>
                  </a:r>
                  <a:r>
                    <a:rPr kumimoji="1" lang="en-US" altLang="zh-CN" sz="2400" dirty="0"/>
                    <a:t>P</a:t>
                  </a:r>
                  <a:r>
                    <a:rPr kumimoji="1" lang="zh-CN" altLang="en-US" sz="2400" dirty="0"/>
                    <a:t> </a:t>
                  </a:r>
                  <a:r>
                    <a:rPr kumimoji="1" lang="en-US" altLang="zh-CN" sz="2400" dirty="0"/>
                    <a:t>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i="1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</m:oMath>
                  </a14:m>
                  <a:r>
                    <a:rPr kumimoji="1" lang="en-US" altLang="zh-CN" sz="2400" dirty="0"/>
                    <a:t>)</a:t>
                  </a:r>
                  <a:endParaRPr kumimoji="1" lang="zh-CN" altLang="en-US" sz="2400" dirty="0"/>
                </a:p>
                <a:p>
                  <a:endParaRPr kumimoji="1" lang="zh-CN" altLang="en-US" sz="2100" dirty="0"/>
                </a:p>
                <a:p>
                  <a:endParaRPr kumimoji="1" lang="zh-CN" altLang="en-US" sz="2100" dirty="0"/>
                </a:p>
                <a:p>
                  <a:endParaRPr kumimoji="1" lang="zh-CN" altLang="en-US" sz="2100" dirty="0"/>
                </a:p>
                <a:p>
                  <a:r>
                    <a:rPr kumimoji="1" lang="zh-CN" altLang="en-US" sz="2400" dirty="0"/>
                    <a:t>其中，</a:t>
                  </a:r>
                  <a:r>
                    <a:rPr kumimoji="1" lang="en-US" altLang="zh-CN" sz="2400" dirty="0"/>
                    <a:t>c(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i="1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kumimoji="1" lang="en-US" altLang="zh-CN" sz="2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kumimoji="1" lang="en-US" altLang="zh-CN" sz="2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D</m:t>
                      </m:r>
                    </m:oMath>
                  </a14:m>
                  <a:r>
                    <a:rPr kumimoji="1" lang="en-US" altLang="zh-CN" sz="2400" dirty="0"/>
                    <a:t>)  </a:t>
                  </a:r>
                  <a:r>
                    <a:rPr kumimoji="1" lang="zh-CN" altLang="en-US" sz="2400" dirty="0"/>
                    <a:t>表示词项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i="1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kumimoji="1" lang="zh-CN" alt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在</m:t>
                      </m:r>
                      <m:r>
                        <a:rPr kumimoji="1" lang="zh-CN" altLang="en-US" sz="24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文档</m:t>
                      </m:r>
                    </m:oMath>
                  </a14:m>
                  <a:r>
                    <a:rPr kumimoji="1" lang="en-US" altLang="zh-CN" sz="2400" dirty="0"/>
                    <a:t>D</a:t>
                  </a:r>
                  <a:r>
                    <a:rPr kumimoji="1" lang="zh-CN" altLang="en-US" sz="2400" dirty="0"/>
                    <a:t>中出现的次数</a:t>
                  </a:r>
                </a:p>
                <a:p>
                  <a:endParaRPr kumimoji="1" lang="zh-CN" altLang="en-US" sz="2100" dirty="0"/>
                </a:p>
              </p:txBody>
            </p:sp>
          </mc:Choice>
          <mc:Fallback xmlns="">
            <p:sp>
              <p:nvSpPr>
                <p:cNvPr id="5" name="内容占位符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3548346"/>
                  <a:ext cx="7886700" cy="1975034"/>
                </a:xfrm>
                <a:prstGeom prst="rect">
                  <a:avLst/>
                </a:prstGeom>
                <a:blipFill>
                  <a:blip r:embed="rId3"/>
                  <a:stretch>
                    <a:fillRect l="-1314" t="-4630" b="-141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1436" y="3878720"/>
              <a:ext cx="6219048" cy="131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303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对于某个没有出现在文档</a:t>
                </a:r>
                <a:r>
                  <a:rPr kumimoji="1" lang="en-US" altLang="zh-CN" dirty="0"/>
                  <a:t>D</a:t>
                </a:r>
                <a:r>
                  <a:rPr kumimoji="1" lang="zh-CN" altLang="en-US" dirty="0"/>
                  <a:t>中的词项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kumimoji="1" lang="zh-CN" altLang="en-US" dirty="0"/>
                  <a:t>，令</a:t>
                </a:r>
                <a:r>
                  <a:rPr kumimoji="1" lang="en-US" altLang="zh-CN" dirty="0"/>
                  <a:t>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(w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𝐷</m:t>
                    </m:r>
                  </m:oMath>
                </a14:m>
                <a:r>
                  <a:rPr kumimoji="1" lang="en-US" altLang="zh-CN" dirty="0"/>
                  <a:t>)=0</a:t>
                </a:r>
                <a:endParaRPr kumimoji="1" lang="zh-CN" altLang="en-US" dirty="0"/>
              </a:p>
              <a:p>
                <a:r>
                  <a:rPr kumimoji="1" lang="zh-CN" altLang="en-US" dirty="0"/>
                  <a:t>当计算</a:t>
                </a:r>
                <a:r>
                  <a:rPr kumimoji="1" lang="en-US" altLang="zh-CN" dirty="0"/>
                  <a:t>P(</a:t>
                </a:r>
                <a:r>
                  <a:rPr kumimoji="1" lang="en-US" altLang="zh-CN" dirty="0" err="1"/>
                  <a:t>Q|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D</m:t>
                    </m:r>
                  </m:oMath>
                </a14:m>
                <a:r>
                  <a:rPr kumimoji="1" lang="en-US" altLang="zh-CN" dirty="0"/>
                  <a:t>)</a:t>
                </a:r>
                <a:r>
                  <a:rPr kumimoji="1" lang="zh-CN" altLang="en-US" dirty="0"/>
                  <a:t>，若查询</a:t>
                </a:r>
                <a:r>
                  <a:rPr kumimoji="1" lang="en-US" altLang="zh-CN" dirty="0"/>
                  <a:t>Q</a:t>
                </a:r>
                <a:r>
                  <a:rPr kumimoji="1" lang="zh-CN" altLang="en-US" dirty="0"/>
                  <a:t>中的某个词项没有出现在文档</a:t>
                </a:r>
                <a:r>
                  <a:rPr kumimoji="1" lang="en-US" altLang="zh-CN" dirty="0"/>
                  <a:t>D</a:t>
                </a:r>
                <a:r>
                  <a:rPr kumimoji="1" lang="zh-CN" altLang="en-US" dirty="0"/>
                  <a:t>中，则</a:t>
                </a:r>
                <a:r>
                  <a:rPr kumimoji="1" lang="en-US" altLang="zh-CN" dirty="0"/>
                  <a:t> P(</a:t>
                </a:r>
                <a:r>
                  <a:rPr kumimoji="1" lang="en-US" altLang="zh-CN" dirty="0" err="1"/>
                  <a:t>Q|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D</m:t>
                    </m:r>
                  </m:oMath>
                </a14:m>
                <a:r>
                  <a:rPr kumimoji="1" lang="en-US" altLang="zh-CN" dirty="0"/>
                  <a:t>) =0</a:t>
                </a:r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1266" r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4072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67796" y="2967335"/>
            <a:ext cx="26084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Thanks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9005698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96" y="1198004"/>
            <a:ext cx="8630173" cy="25422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1" y="4039310"/>
            <a:ext cx="897996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392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8" y="1368673"/>
            <a:ext cx="8497950" cy="475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6215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63" y="1544613"/>
            <a:ext cx="8625386" cy="420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35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N-Gram </a:t>
            </a:r>
            <a:r>
              <a:rPr lang="zh-CN" altLang="en-US" dirty="0"/>
              <a:t>之 </a:t>
            </a:r>
            <a:r>
              <a:rPr lang="en-US" altLang="zh-CN" dirty="0"/>
              <a:t>n=2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en-US" altLang="zh-CN" dirty="0">
                <a:solidFill>
                  <a:srgbClr val="00B0F0"/>
                </a:solidFill>
                <a:sym typeface="Wingdings" panose="05000000000000000000" pitchFamily="2" charset="2"/>
              </a:rPr>
              <a:t>Bi-Gram</a:t>
            </a:r>
            <a:endParaRPr lang="zh-CN" alt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8313" y="2204864"/>
                <a:ext cx="8363272" cy="384968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CN" dirty="0"/>
              </a:p>
              <a:p>
                <a:pPr marL="685800" lvl="2" indent="0">
                  <a:buNone/>
                </a:pPr>
                <a:r>
                  <a:rPr lang="en-US" altLang="zh-CN" sz="24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···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</a:p>
              <a:p>
                <a:pPr marL="685800" lvl="2" indent="0">
                  <a:buNone/>
                </a:pPr>
                <a:r>
                  <a:rPr lang="en-US" altLang="zh-CN" sz="24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 实现：</a:t>
                </a:r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搜集语料</a:t>
                </a:r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遍历语料</a:t>
                </a:r>
                <a:endParaRPr lang="en-US" altLang="zh-CN" dirty="0"/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统计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元频次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#&lt;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altLang="zh-CN" dirty="0"/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统计单词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频次</a:t>
                </a:r>
                <a:r>
                  <a:rPr lang="en-US" altLang="zh-CN" dirty="0"/>
                  <a:t>: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#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</a:p>
              <a:p>
                <a:pPr marL="85725" indent="0">
                  <a:buNone/>
                </a:pPr>
                <a:endParaRPr lang="en-US" altLang="zh-CN" sz="3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2204864"/>
                <a:ext cx="8363272" cy="3849688"/>
              </a:xfrm>
              <a:blipFill>
                <a:blip r:embed="rId3"/>
                <a:stretch>
                  <a:fillRect l="-1020" t="-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180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N-Gram </a:t>
            </a:r>
            <a:r>
              <a:rPr lang="zh-CN" altLang="en-US" dirty="0"/>
              <a:t>之 </a:t>
            </a:r>
            <a:r>
              <a:rPr lang="en-US" altLang="zh-CN" dirty="0"/>
              <a:t>n=2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en-US" altLang="zh-CN" dirty="0">
                <a:solidFill>
                  <a:srgbClr val="00B0F0"/>
                </a:solidFill>
                <a:sym typeface="Wingdings" panose="05000000000000000000" pitchFamily="2" charset="2"/>
              </a:rPr>
              <a:t>Bi-Gram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建立“词对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概率表”（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(&lt;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&gt;)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</m:e>
                            </m:d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#&lt;</m:t>
                                </m:r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</m:num>
                              <m:den>
                                <m:r>
                                  <a:rPr lang="en-US" altLang="zh-CN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den>
                            </m:f>
                          </m:e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# </m:t>
                                </m:r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den>
                            </m:f>
                          </m:e>
                        </m:eqAr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#&lt;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&gt;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# 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/>
                  <a:t> 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查表，求出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p"/>
                </a:pPr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dirty="0"/>
                  <a:t> e.g.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957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Bi-Gram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实例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109995"/>
                <a:ext cx="8229600" cy="4581526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 语料</a:t>
                </a:r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dirty="0"/>
                  <a:t> 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p"/>
                </a:pPr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统计、建表</a:t>
                </a:r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 查表求概率</a:t>
                </a:r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𝑆𝑎𝑚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altLang="zh-CN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𝑎𝑚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𝑆𝑎𝑚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𝑎𝑚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(&lt;/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𝑆𝑎𝑚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342900" lvl="1" indent="0">
                  <a:buNone/>
                </a:pPr>
                <a:r>
                  <a:rPr lang="en-US" altLang="zh-CN" dirty="0"/>
                  <a:t>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# 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&gt;&gt;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# 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#&lt;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# 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𝑆𝑎𝑚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𝑎𝑚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#≪/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𝑆𝑎𝑚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𝑆𝑎𝑚</m:t>
                        </m:r>
                      </m:den>
                    </m:f>
                  </m:oMath>
                </a14:m>
                <a:r>
                  <a:rPr lang="en-US" altLang="zh-CN" dirty="0"/>
                  <a:t>                                          </a:t>
                </a:r>
              </a:p>
              <a:p>
                <a:pPr marL="342900" lvl="1" indent="0">
                  <a:buNone/>
                </a:pPr>
                <a:r>
                  <a:rPr lang="en-US" altLang="zh-CN" b="0" dirty="0"/>
                  <a:t>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109995"/>
                <a:ext cx="8229600" cy="4581526"/>
              </a:xfrm>
              <a:blipFill>
                <a:blip r:embed="rId3"/>
                <a:stretch>
                  <a:fillRect l="-963" t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00209"/>
            <a:ext cx="4635614" cy="104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12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4161" y="981075"/>
            <a:ext cx="8229600" cy="1143000"/>
          </a:xfrm>
        </p:spPr>
        <p:txBody>
          <a:bodyPr/>
          <a:lstStyle/>
          <a:p>
            <a:pPr algn="l"/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Bi-Gram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实例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4161" y="2124075"/>
            <a:ext cx="3559262" cy="38496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/>
              <a:t>统计建表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82" y="2703350"/>
            <a:ext cx="6535930" cy="23523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60" y="5627236"/>
            <a:ext cx="7424080" cy="693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361165" y="1079296"/>
                <a:ext cx="4332596" cy="706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(&lt;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&gt;)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#&lt;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# 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165" y="1079296"/>
                <a:ext cx="4332596" cy="7060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932040" y="1916795"/>
                <a:ext cx="2932213" cy="611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𝑤𝑎𝑛𝑡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#&lt;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𝑤𝑎𝑛𝑡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1916795"/>
                <a:ext cx="2932213" cy="6110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椭圆 11"/>
          <p:cNvSpPr/>
          <p:nvPr/>
        </p:nvSpPr>
        <p:spPr>
          <a:xfrm>
            <a:off x="2339752" y="3015619"/>
            <a:ext cx="576064" cy="28803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59960" y="5922712"/>
            <a:ext cx="903728" cy="348809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730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Bi-Gram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实例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>
                <a:spLocks/>
              </p:cNvSpPr>
              <p:nvPr/>
            </p:nvSpPr>
            <p:spPr>
              <a:xfrm>
                <a:off x="468312" y="2204864"/>
                <a:ext cx="8496176" cy="38496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lvl1pPr marL="257175" indent="-25717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2143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𝑤𝑎𝑛𝑡</m:t>
                        </m:r>
                      </m:e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#&lt;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𝑤𝑎𝑛𝑡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&gt;</m:t>
                        </m:r>
                      </m:num>
                      <m:den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827</m:t>
                        </m:r>
                      </m:num>
                      <m:den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2533</m:t>
                        </m:r>
                      </m:den>
                    </m:f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≈0.33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12" y="2204864"/>
                <a:ext cx="8496176" cy="38496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2" y="3393936"/>
            <a:ext cx="8229601" cy="2925584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>
            <a:off x="2987824" y="2780928"/>
            <a:ext cx="1944216" cy="100811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296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839802"/>
            <a:ext cx="8229600" cy="1143000"/>
          </a:xfrm>
        </p:spPr>
        <p:txBody>
          <a:bodyPr/>
          <a:lstStyle/>
          <a:p>
            <a:pPr algn="l"/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Bi-Gram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实例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>
                <a:spLocks/>
              </p:cNvSpPr>
              <p:nvPr/>
            </p:nvSpPr>
            <p:spPr>
              <a:xfrm>
                <a:off x="136873" y="1817716"/>
                <a:ext cx="8892480" cy="38496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lvl1pPr marL="257175" indent="-25717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2143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marR="0" lvl="0" indent="-257175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查表</a:t>
                </a:r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𝑤𝑎𝑛𝑡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𝑡𝑜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𝑒𝑎𝑡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𝑐h𝑖𝑛𝑒𝑠𝑒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𝑓𝑜𝑜𝑑</m:t>
                        </m:r>
                      </m:e>
                    </m:d>
                  </m:oMath>
                </a14:m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/>
                    <a:cs typeface="+mn-cs"/>
                  </a:rPr>
                  <a:t>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𝑤𝑎𝑛𝑡</m:t>
                        </m:r>
                      </m:e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e>
                    </m:d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∗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𝑡𝑜</m:t>
                        </m:r>
                      </m:e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𝑤𝑎𝑛𝑡</m:t>
                        </m:r>
                      </m:e>
                    </m:d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∗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𝑒𝑎𝑡</m:t>
                        </m:r>
                      </m:e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𝑡𝑜</m:t>
                        </m:r>
                      </m:e>
                    </m:d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∗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𝑐h𝑖𝑛𝑒𝑠𝑒</m:t>
                        </m:r>
                      </m:e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𝑒𝑎𝑡</m:t>
                        </m:r>
                      </m:e>
                    </m:d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∗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𝑓𝑜𝑜𝑑</m:t>
                        </m:r>
                      </m:e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𝑐h𝑖𝑛𝑒𝑠𝑒</m:t>
                        </m:r>
                      </m:e>
                    </m:d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=0.33∗0.66∗0.28∗0.021∗0.52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73" y="1817716"/>
                <a:ext cx="8892480" cy="3849688"/>
              </a:xfrm>
              <a:prstGeom prst="rect">
                <a:avLst/>
              </a:prstGeom>
              <a:blipFill>
                <a:blip r:embed="rId3"/>
                <a:stretch>
                  <a:fillRect l="-891" t="-1266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468312" y="3573016"/>
            <a:ext cx="8229601" cy="2925584"/>
            <a:chOff x="468313" y="3240019"/>
            <a:chExt cx="8229601" cy="292558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313" y="3240019"/>
              <a:ext cx="8229601" cy="2925584"/>
            </a:xfrm>
            <a:prstGeom prst="rect">
              <a:avLst/>
            </a:prstGeom>
          </p:spPr>
        </p:pic>
        <p:sp>
          <p:nvSpPr>
            <p:cNvPr id="6" name="椭圆 5"/>
            <p:cNvSpPr/>
            <p:nvPr/>
          </p:nvSpPr>
          <p:spPr>
            <a:xfrm>
              <a:off x="2482624" y="3526536"/>
              <a:ext cx="648072" cy="432048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138101" y="3832895"/>
              <a:ext cx="648072" cy="432048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029928" y="4149080"/>
              <a:ext cx="648072" cy="432048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4921755" y="4486787"/>
              <a:ext cx="648072" cy="432048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5901268" y="4741667"/>
              <a:ext cx="648072" cy="432048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542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n-gram</a:t>
            </a:r>
            <a:r>
              <a:rPr lang="zh-CN" altLang="en-US" dirty="0"/>
              <a:t>的</a:t>
            </a:r>
            <a:r>
              <a:rPr lang="en-US" altLang="zh-CN" dirty="0"/>
              <a:t>n</a:t>
            </a:r>
            <a:r>
              <a:rPr lang="zh-CN" altLang="en-US" dirty="0"/>
              <a:t>对性能影响的大小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8496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 n </a:t>
            </a:r>
            <a:r>
              <a:rPr lang="zh-CN" altLang="en-US" dirty="0"/>
              <a:t>↑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dirty="0"/>
              <a:t> </a:t>
            </a:r>
            <a:r>
              <a:rPr lang="zh-CN" altLang="en-US" dirty="0"/>
              <a:t>对下一个词出现的约束信息更多，更具有辨别力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dirty="0"/>
              <a:t> n-gram</a:t>
            </a:r>
            <a:r>
              <a:rPr lang="zh-CN" altLang="en-US" dirty="0"/>
              <a:t>统计的概率越多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 更稀疏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 n </a:t>
            </a:r>
            <a:r>
              <a:rPr lang="zh-CN" altLang="en-US" dirty="0"/>
              <a:t>↓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 约束信息更少</a:t>
            </a:r>
            <a:r>
              <a:rPr lang="en-US" altLang="zh-CN" dirty="0"/>
              <a:t>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 统计结果更可靠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 更稠密（有序词组共现次数更多）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623" y="3429000"/>
            <a:ext cx="4090377" cy="214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3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Outline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31640" y="2276872"/>
            <a:ext cx="5904656" cy="3849688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N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元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语言模型</a:t>
            </a:r>
            <a:endParaRPr lang="en-US" altLang="zh-CN" sz="25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平滑技术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神经语言模型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语言模型的应用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Clr>
                <a:srgbClr val="C00000"/>
              </a:buClr>
            </a:pP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8597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语言模型评价 </a:t>
            </a:r>
            <a:r>
              <a:rPr lang="en-US" altLang="zh-CN" dirty="0"/>
              <a:t>– perplexity(</a:t>
            </a:r>
            <a:r>
              <a:rPr lang="zh-CN" altLang="en-US" dirty="0"/>
              <a:t>困惑度</a:t>
            </a:r>
            <a:r>
              <a:rPr lang="en-US" altLang="zh-CN" dirty="0"/>
              <a:t>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82352" y="2276872"/>
                <a:ext cx="8579296" cy="384968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dirty="0">
                    <a:latin typeface="Cambria Math" panose="02040503050406030204" pitchFamily="18" charset="0"/>
                  </a:rPr>
                  <a:t>值越大，说明语言模型对语料库拟合越好</a:t>
                </a: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长句一般概率都比断句低</a:t>
                </a: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𝑝𝑒𝑟𝑝𝑙𝑒𝑥𝑖𝑡𝑦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,···,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−1/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	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g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,···,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rad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0" dirty="0"/>
                  <a:t>          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g>
                      <m:e>
                        <m:nary>
                          <m:naryPr>
                            <m:chr m:val="∏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,···,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nary>
                      </m:e>
                    </m:rad>
                  </m:oMath>
                </a14:m>
                <a:r>
                  <a:rPr lang="en-US" altLang="zh-CN" dirty="0"/>
                  <a:t>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m</a:t>
                </a:r>
                <a:r>
                  <a:rPr lang="zh-CN" altLang="en-US" dirty="0"/>
                  <a:t>个位置单词得到的概率的倒数的几何平均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测试时：</a:t>
                </a:r>
                <a:r>
                  <a:rPr lang="en-US" altLang="zh-CN" dirty="0" err="1"/>
                  <a:t>avg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zh-CN" dirty="0"/>
                          <m:t>perplexity</m:t>
                        </m:r>
                        <m:r>
                          <m:rPr>
                            <m:nor/>
                          </m:rPr>
                          <a:rPr lang="en-US" altLang="zh-CN" dirty="0"/>
                          <m:t>(</m:t>
                        </m:r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dirty="0"/>
                          <m:t>)</m:t>
                        </m:r>
                      </m:e>
                    </m:nary>
                  </m:oMath>
                </a14:m>
                <a:r>
                  <a:rPr lang="en-US" altLang="zh-CN" dirty="0"/>
                  <a:t>) </a:t>
                </a:r>
                <a:r>
                  <a:rPr lang="zh-CN" altLang="en-US" dirty="0"/>
                  <a:t>↓  </a:t>
                </a:r>
                <a:r>
                  <a:rPr lang="en-US" altLang="zh-CN" dirty="0">
                    <a:sym typeface="Wingdings" panose="05000000000000000000" pitchFamily="2" charset="2"/>
                  </a:rPr>
                  <a:t> </a:t>
                </a:r>
                <a:r>
                  <a:rPr lang="zh-CN" altLang="en-US" dirty="0"/>
                  <a:t>语言模型 ↑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2352" y="2276872"/>
                <a:ext cx="8579296" cy="3849688"/>
              </a:xfrm>
              <a:blipFill>
                <a:blip r:embed="rId3"/>
                <a:stretch>
                  <a:fillRect l="-923" t="-1268" b="-266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729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语言模型评价 </a:t>
            </a:r>
            <a:r>
              <a:rPr lang="en-US" altLang="zh-CN" dirty="0"/>
              <a:t>– perplexity(</a:t>
            </a:r>
            <a:r>
              <a:rPr lang="zh-CN" altLang="en-US" dirty="0"/>
              <a:t>困惑度</a:t>
            </a:r>
            <a:r>
              <a:rPr lang="en-US" altLang="zh-CN" dirty="0"/>
              <a:t>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perplexity</a:t>
                </a:r>
                <a:r>
                  <a:rPr lang="zh-CN" altLang="en-US" dirty="0"/>
                  <a:t>实际上计算的是每一个单词得到的概率的倒数的几何平均，因此可以理解成模型预测下个单词的可选数量。</a:t>
                </a:r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E.g.</a:t>
                </a:r>
                <a:r>
                  <a:rPr lang="zh-CN" altLang="en-US" dirty="0"/>
                  <a:t> 一个由</a:t>
                </a:r>
                <a:r>
                  <a:rPr lang="en-US" altLang="zh-CN" dirty="0"/>
                  <a:t>0-9</a:t>
                </a:r>
                <a:r>
                  <a:rPr lang="zh-CN" altLang="en-US" dirty="0"/>
                  <a:t>随机组成的长度为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的序列（</a:t>
                </a:r>
                <a:r>
                  <a:rPr lang="en-US" altLang="zh-CN" dirty="0"/>
                  <a:t>n=1)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随机 </a:t>
                </a:r>
                <a:r>
                  <a:rPr lang="en-US" altLang="zh-CN" dirty="0">
                    <a:sym typeface="Wingdings" panose="05000000000000000000" pitchFamily="2" charset="2"/>
                  </a:rPr>
                  <a:t> </a:t>
                </a:r>
                <a:r>
                  <a:rPr lang="zh-CN" altLang="en-US" dirty="0">
                    <a:sym typeface="Wingdings" panose="05000000000000000000" pitchFamily="2" charset="2"/>
                  </a:rPr>
                  <a:t>每个位置每个数字的概率都是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den>
                    </m:f>
                  </m:oMath>
                </a14:m>
                <a:r>
                  <a:rPr lang="zh-CN" altLang="en-US" dirty="0"/>
                  <a:t>（真实分布）</a:t>
                </a:r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perplexity</m:t>
                    </m:r>
                    <m:r>
                      <m:rPr>
                        <m:nor/>
                      </m:rPr>
                      <a:rPr lang="en-US" altLang="zh-CN" dirty="0"/>
                      <m:t>(</m:t>
                    </m:r>
                    <m:r>
                      <m:rPr>
                        <m:nor/>
                      </m:rPr>
                      <a:rPr lang="en-US" altLang="zh-CN" dirty="0"/>
                      <m:t>s</m:t>
                    </m:r>
                    <m:r>
                      <m:rPr>
                        <m:nor/>
                      </m:rPr>
                      <a:rPr lang="en-US" altLang="zh-CN" dirty="0"/>
                      <m:t>)=</m:t>
                    </m:r>
                    <m:rad>
                      <m:ra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𝑚</m:t>
                        </m:r>
                      </m:deg>
                      <m:e>
                        <m:nary>
                          <m:naryPr>
                            <m:chr m:val="∏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nary>
                      </m:e>
                    </m:ra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𝑚</m:t>
                        </m:r>
                      </m:deg>
                      <m:e>
                        <m:nary>
                          <m:naryPr>
                            <m:chr m:val="∏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nary>
                      </m:e>
                    </m:ra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p"/>
                </a:pPr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p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1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1178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log perplexity vs </a:t>
            </a:r>
            <a:r>
              <a:rPr lang="zh-CN" altLang="en-US" dirty="0"/>
              <a:t>交叉熵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𝑝𝑒𝑟𝑝𝑙𝑒𝑥𝑖𝑡𝑦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𝑙𝑜𝑔𝑝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加速计算</a:t>
                </a:r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zh-CN" altLang="en-US" dirty="0"/>
                  <a:t> 避免累乘导致浮点数向下溢出</a:t>
                </a:r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𝑙𝑜𝑔𝑣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𝑙𝑜𝑔𝑣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dirty="0"/>
                  <a:t> x: </a:t>
                </a:r>
                <a:r>
                  <a:rPr lang="zh-CN" altLang="en-US" dirty="0"/>
                  <a:t>词</a:t>
                </a:r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dirty="0"/>
                  <a:t> u(x): </a:t>
                </a:r>
                <a:r>
                  <a:rPr lang="zh-CN" altLang="en-US" dirty="0"/>
                  <a:t>每个位置上单词的真实分布</a:t>
                </a:r>
                <a:endParaRPr lang="en-US" altLang="zh-CN" dirty="0"/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自然语言的真实分布是未知的，用测试语料中的取样代替</a:t>
                </a:r>
                <a:endParaRPr lang="en-US" altLang="zh-CN" dirty="0"/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   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0,    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dirty="0"/>
                  <a:t> v(x): </a:t>
                </a:r>
                <a:r>
                  <a:rPr lang="zh-CN" altLang="en-US" dirty="0"/>
                  <a:t>模型的预测分布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b="-102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585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198" y="836712"/>
            <a:ext cx="8229600" cy="1143000"/>
          </a:xfrm>
        </p:spPr>
        <p:txBody>
          <a:bodyPr/>
          <a:lstStyle/>
          <a:p>
            <a:pPr algn="l"/>
            <a:r>
              <a:rPr lang="en-US" altLang="zh-CN" dirty="0"/>
              <a:t>log perplexity vs </a:t>
            </a:r>
            <a:r>
              <a:rPr lang="zh-CN" altLang="en-US" dirty="0"/>
              <a:t>交叉熵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198" y="2107942"/>
                <a:ext cx="8795320" cy="384968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(−</m:t>
                        </m:r>
                        <m:nary>
                          <m:naryPr>
                            <m:chr m:val="∑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𝑙𝑜𝑔𝑣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dirty="0"/>
                          <m:t> </m:t>
                        </m:r>
                        <m:r>
                          <m:rPr>
                            <m:nor/>
                          </m:rPr>
                          <a:rPr lang="en-US" altLang="zh-CN" b="0" i="0" dirty="0" smtClean="0"/>
                          <m:t> 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sup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𝑙𝑜𝑔𝑝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(1.0 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𝑙𝑜𝑔𝑝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𝑙𝑜𝑔𝑝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𝑙𝑜𝑔𝑝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CN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𝑝𝑒𝑟𝑝𝑙𝑒𝑥𝑖𝑡𝑦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198" y="2107942"/>
                <a:ext cx="8795320" cy="3849688"/>
              </a:xfrm>
              <a:blipFill>
                <a:blip r:embed="rId3"/>
                <a:stretch>
                  <a:fillRect l="-1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53174" y="5677963"/>
                <a:ext cx="47525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𝐻</m:t>
                    </m:r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𝑢</m:t>
                    </m:r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𝑣</m:t>
                    </m:r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↓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  预测分布越逼近于 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真实分布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74" y="5677963"/>
                <a:ext cx="4752528" cy="461665"/>
              </a:xfrm>
              <a:prstGeom prst="rect">
                <a:avLst/>
              </a:prstGeom>
              <a:blipFill>
                <a:blip r:embed="rId4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6228184" y="5704287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搜集到的语料代替</a:t>
            </a:r>
          </a:p>
        </p:txBody>
      </p:sp>
      <p:sp>
        <p:nvSpPr>
          <p:cNvPr id="6" name="左箭头 5"/>
          <p:cNvSpPr/>
          <p:nvPr/>
        </p:nvSpPr>
        <p:spPr>
          <a:xfrm>
            <a:off x="5080554" y="5760056"/>
            <a:ext cx="835104" cy="288573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915816" y="2636912"/>
            <a:ext cx="228988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8955" y="2107942"/>
            <a:ext cx="345638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763688" y="4149080"/>
            <a:ext cx="5328592" cy="7200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33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语料的选取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276475"/>
                <a:ext cx="8579296" cy="384968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与应用场景密切结合</a:t>
                </a:r>
                <a:endParaRPr lang="en-US" altLang="zh-CN" dirty="0"/>
              </a:p>
              <a:p>
                <a:pPr lvl="1"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/>
                  <a:t> </a:t>
                </a:r>
                <a:r>
                  <a:rPr lang="en-US" altLang="zh-CN" dirty="0"/>
                  <a:t>e.g.</a:t>
                </a:r>
                <a:r>
                  <a:rPr lang="zh-CN" altLang="en-US" dirty="0"/>
                  <a:t> 腾讯搜索部门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网页搜索</a:t>
                </a:r>
                <a:endParaRPr lang="en-US" altLang="zh-CN" dirty="0"/>
              </a:p>
              <a:p>
                <a:pPr lvl="2"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ü"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训练时，用的是</a:t>
                </a:r>
                <a:r>
                  <a:rPr lang="en-US" altLang="zh-CN" dirty="0"/>
                  <a:t>《</a:t>
                </a:r>
                <a:r>
                  <a:rPr lang="zh-CN" altLang="en-US" dirty="0"/>
                  <a:t>人民日报</a:t>
                </a:r>
                <a:r>
                  <a:rPr lang="en-US" altLang="zh-CN" dirty="0"/>
                  <a:t>》</a:t>
                </a:r>
                <a:r>
                  <a:rPr lang="zh-CN" altLang="en-US" dirty="0"/>
                  <a:t>的预料，干净、无噪声，实际应用效果差</a:t>
                </a:r>
                <a:endParaRPr lang="en-US" altLang="zh-CN" dirty="0"/>
              </a:p>
              <a:p>
                <a:pPr lvl="2"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ü"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训练时，用的是网页数据，搜索质量反而好。</a:t>
                </a:r>
                <a:endParaRPr lang="en-US" altLang="zh-CN" dirty="0"/>
              </a:p>
              <a:p>
                <a:pPr marL="428625" indent="-342900"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语料越大越好</a:t>
                </a:r>
                <a:endParaRPr lang="en-US" altLang="zh-CN" dirty="0"/>
              </a:p>
              <a:p>
                <a:pPr marL="728663" lvl="1" indent="-342900"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(&lt;</m:t>
                        </m:r>
                        <m:sSub>
                          <m:sSubPr>
                            <m:ctrlPr>
                              <a:rPr lang="en-US" altLang="zh-CN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&gt;)</m:t>
                        </m:r>
                      </m:num>
                      <m:den>
                        <m:r>
                          <a:rPr lang="en-US" altLang="zh-CN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#&lt;</m:t>
                        </m:r>
                        <m:sSub>
                          <m:sSubPr>
                            <m:ctrlPr>
                              <a:rPr lang="en-US" altLang="zh-CN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num>
                      <m:den>
                        <m:r>
                          <a:rPr lang="en-US" altLang="zh-CN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# </m:t>
                        </m:r>
                        <m:sSub>
                          <m:sSubPr>
                            <m:ctrlPr>
                              <a:rPr lang="en-US" altLang="zh-CN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/>
                  <a:t>置信度越高</a:t>
                </a:r>
                <a:endParaRPr lang="en-US" altLang="zh-CN" dirty="0"/>
              </a:p>
              <a:p>
                <a:pPr marL="385762" indent="-342900"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噪声处理</a:t>
                </a:r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网页数据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276475"/>
                <a:ext cx="8579296" cy="3849688"/>
              </a:xfrm>
              <a:blipFill>
                <a:blip r:embed="rId3"/>
                <a:stretch>
                  <a:fillRect l="-924" t="-1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362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语料的问题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 通过搜集的样本分布来拟合语料真实分布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 经验损失（样本）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期望损失（真实）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dirty="0">
                <a:sym typeface="Wingdings" panose="05000000000000000000" pitchFamily="2" charset="2"/>
              </a:rPr>
              <a:t> p(s)</a:t>
            </a:r>
            <a:r>
              <a:rPr lang="zh-CN" altLang="en-US" dirty="0">
                <a:sym typeface="Wingdings" panose="05000000000000000000" pitchFamily="2" charset="2"/>
              </a:rPr>
              <a:t>（样本）</a:t>
            </a:r>
            <a:r>
              <a:rPr lang="en-US" altLang="zh-CN" dirty="0">
                <a:sym typeface="Wingdings" panose="05000000000000000000" pitchFamily="2" charset="2"/>
              </a:rPr>
              <a:t> p(s)</a:t>
            </a:r>
            <a:r>
              <a:rPr lang="zh-CN" altLang="en-US" dirty="0">
                <a:sym typeface="Wingdings" panose="05000000000000000000" pitchFamily="2" charset="2"/>
              </a:rPr>
              <a:t>（真实）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385762" indent="-342900">
              <a:buFont typeface="Wingdings" panose="05000000000000000000" pitchFamily="2" charset="2"/>
              <a:buChar char="Ø"/>
            </a:pPr>
            <a:r>
              <a:rPr lang="zh-CN" altLang="en-US" dirty="0"/>
              <a:t>语料的真实分布甚至是不知道</a:t>
            </a:r>
            <a:endParaRPr lang="en-US" altLang="zh-CN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p"/>
            </a:pPr>
            <a:r>
              <a:rPr lang="en-US" altLang="zh-CN" dirty="0"/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越大越好，多大是好？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dirty="0"/>
              <a:t>大 </a:t>
            </a:r>
            <a:r>
              <a:rPr lang="en-US" altLang="zh-CN" dirty="0"/>
              <a:t>= </a:t>
            </a:r>
            <a:r>
              <a:rPr lang="zh-CN" altLang="en-US"/>
              <a:t>全 ？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2911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训练一个三元模型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汉语词汇量： </a:t>
                </a:r>
                <a:r>
                  <a:rPr lang="en-US" altLang="zh-CN" dirty="0"/>
                  <a:t>200,000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三元模型自由参数：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200,000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𝟏𝟓</m:t>
                        </m:r>
                      </m:sup>
                    </m:sSup>
                  </m:oMath>
                </a14:m>
                <a:endParaRPr lang="en-US" altLang="zh-CN" b="1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爬取了</a:t>
                </a:r>
                <a:r>
                  <a:rPr lang="en-US" altLang="zh-CN" dirty="0"/>
                  <a:t>100</a:t>
                </a:r>
                <a:r>
                  <a:rPr lang="zh-CN" altLang="en-US" dirty="0"/>
                  <a:t>亿个网页，每个网页平均</a:t>
                </a:r>
                <a:r>
                  <a:rPr lang="en-US" altLang="zh-CN" dirty="0"/>
                  <a:t>1000</a:t>
                </a:r>
                <a:r>
                  <a:rPr lang="zh-CN" altLang="en-US" dirty="0"/>
                  <a:t>字，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US" altLang="zh-CN" b="1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直接比值来计算条件概率，大部分概率为 </a:t>
                </a:r>
                <a:r>
                  <a:rPr lang="en-US" altLang="zh-CN" dirty="0"/>
                  <a:t>0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1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6038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语料的问题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 通过搜集的样本分布来拟合语料真实分布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 经验损失（样本）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期望损失（真实）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dirty="0">
                <a:sym typeface="Wingdings" panose="05000000000000000000" pitchFamily="2" charset="2"/>
              </a:rPr>
              <a:t> p(s)</a:t>
            </a:r>
            <a:r>
              <a:rPr lang="zh-CN" altLang="en-US" dirty="0">
                <a:sym typeface="Wingdings" panose="05000000000000000000" pitchFamily="2" charset="2"/>
              </a:rPr>
              <a:t>（样本）</a:t>
            </a:r>
            <a:r>
              <a:rPr lang="en-US" altLang="zh-CN" dirty="0">
                <a:sym typeface="Wingdings" panose="05000000000000000000" pitchFamily="2" charset="2"/>
              </a:rPr>
              <a:t> p(s)</a:t>
            </a:r>
            <a:r>
              <a:rPr lang="zh-CN" altLang="en-US" dirty="0">
                <a:sym typeface="Wingdings" panose="05000000000000000000" pitchFamily="2" charset="2"/>
              </a:rPr>
              <a:t>（真实）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385762" indent="-342900">
              <a:buFont typeface="Wingdings" panose="05000000000000000000" pitchFamily="2" charset="2"/>
              <a:buChar char="Ø"/>
            </a:pPr>
            <a:r>
              <a:rPr lang="zh-CN" altLang="en-US" dirty="0"/>
              <a:t>语料的真实分布甚至是不知道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dirty="0"/>
              <a:t> </a:t>
            </a:r>
            <a:r>
              <a:rPr lang="zh-CN" altLang="en-US" dirty="0"/>
              <a:t>越大越好，多大是好？</a:t>
            </a:r>
            <a:endParaRPr lang="en-US" altLang="zh-CN" dirty="0"/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dirty="0"/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大 </a:t>
            </a:r>
            <a:r>
              <a:rPr lang="en-US" altLang="zh-CN" b="1" dirty="0">
                <a:solidFill>
                  <a:srgbClr val="FF0000"/>
                </a:solidFill>
              </a:rPr>
              <a:t>= </a:t>
            </a:r>
            <a:r>
              <a:rPr lang="zh-CN" altLang="en-US" b="1" dirty="0">
                <a:solidFill>
                  <a:srgbClr val="FF0000"/>
                </a:solidFill>
              </a:rPr>
              <a:t>全 ？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5628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零概率问题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#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&gt; =0</m:t>
                    </m:r>
                  </m:oMath>
                </a14:m>
                <a:endParaRPr lang="en-US" altLang="zh-CN" b="0" dirty="0"/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b="0" dirty="0"/>
                  <a:t>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(&lt;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&gt;)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#&lt;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&gt;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# 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b="1" dirty="0"/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b="1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#&lt;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&gt; 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并且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(&lt;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&gt;)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#&lt;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&gt;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# 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b="1" dirty="0"/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置信度太低了，不符合大数定理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4236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平滑技术的提出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在实际</m:t>
                    </m:r>
                  </m:oMath>
                </a14:m>
                <a:r>
                  <a:rPr lang="zh-CN" altLang="en-US" dirty="0"/>
                  <a:t>应用中，零概率问题是无法回避的，平滑技术很好地解决了样本不足时的概率估计问题。</a:t>
                </a:r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1266" r="-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211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6ABB7C-9734-47A6-A713-E7D212F03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76475"/>
            <a:ext cx="8229600" cy="1008509"/>
          </a:xfrm>
        </p:spPr>
        <p:txBody>
          <a:bodyPr/>
          <a:lstStyle/>
          <a:p>
            <a:pPr marL="0" indent="0" algn="ctr">
              <a:spcBef>
                <a:spcPct val="0"/>
              </a:spcBef>
              <a:buNone/>
            </a:pPr>
            <a:r>
              <a:rPr kumimoji="1" lang="en-US" altLang="zh-CN" sz="45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</a:t>
            </a:r>
            <a:r>
              <a:rPr kumimoji="1" lang="zh-CN" altLang="en-US" sz="45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元</a:t>
            </a:r>
            <a:r>
              <a:rPr kumimoji="1" lang="en-US" altLang="zh-CN" sz="45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-</a:t>
            </a:r>
            <a:r>
              <a:rPr kumimoji="1" lang="zh-CN" altLang="en-US" sz="45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语言模型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181974" y="4365104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51174500126</a:t>
            </a:r>
          </a:p>
          <a:p>
            <a:r>
              <a:rPr lang="zh-CN" altLang="en-US" dirty="0"/>
              <a:t>汤路民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0211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/>
        </p:nvSpPr>
        <p:spPr>
          <a:xfrm>
            <a:off x="209530" y="2461879"/>
            <a:ext cx="2718646" cy="3190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19" y="3633755"/>
            <a:ext cx="2286069" cy="17211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3645024"/>
            <a:ext cx="2270820" cy="1721172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 flipH="1" flipV="1">
            <a:off x="1610858" y="2781257"/>
            <a:ext cx="655441" cy="1284546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25554" y="2461879"/>
            <a:ext cx="2502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p(1080N</a:t>
            </a:r>
            <a:r>
              <a:rPr lang="zh-CN" altLang="en-US" sz="1400" dirty="0"/>
              <a:t>卡）</a:t>
            </a:r>
            <a:r>
              <a:rPr lang="en-US" altLang="zh-CN" sz="1400" dirty="0"/>
              <a:t>=0.000000005</a:t>
            </a:r>
            <a:endParaRPr lang="zh-CN" altLang="en-US" sz="1400" dirty="0"/>
          </a:p>
        </p:txBody>
      </p:sp>
      <p:cxnSp>
        <p:nvCxnSpPr>
          <p:cNvPr id="11" name="直接连接符 10"/>
          <p:cNvCxnSpPr>
            <a:endCxn id="12" idx="2"/>
          </p:cNvCxnSpPr>
          <p:nvPr/>
        </p:nvCxnSpPr>
        <p:spPr>
          <a:xfrm flipH="1" flipV="1">
            <a:off x="5609264" y="2780926"/>
            <a:ext cx="957028" cy="1296146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385128" y="2473149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p(1080N</a:t>
            </a:r>
            <a:r>
              <a:rPr lang="zh-CN" altLang="en-US" sz="1400" dirty="0"/>
              <a:t>卡）</a:t>
            </a:r>
            <a:r>
              <a:rPr lang="en-US" altLang="zh-CN" sz="1400" dirty="0"/>
              <a:t>=0.0005</a:t>
            </a:r>
            <a:endParaRPr lang="zh-CN" altLang="en-US" sz="1400" dirty="0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2450871" y="3260129"/>
            <a:ext cx="372798" cy="661658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266299" y="2952348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p(</a:t>
            </a:r>
            <a:r>
              <a:rPr lang="zh-CN" altLang="en-US" sz="1400" dirty="0"/>
              <a:t>理综）</a:t>
            </a:r>
            <a:r>
              <a:rPr lang="en-US" altLang="zh-CN" sz="1400" dirty="0"/>
              <a:t>=0.05</a:t>
            </a:r>
            <a:endParaRPr lang="zh-CN" altLang="en-US" sz="1400" dirty="0"/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6931547" y="3296585"/>
            <a:ext cx="429990" cy="63647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797754" y="3007194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p(</a:t>
            </a:r>
            <a:r>
              <a:rPr lang="zh-CN" altLang="en-US" sz="1400" dirty="0"/>
              <a:t>理综）</a:t>
            </a:r>
            <a:r>
              <a:rPr lang="en-US" altLang="zh-CN" sz="1400" dirty="0"/>
              <a:t>=0.00005</a:t>
            </a:r>
            <a:endParaRPr lang="zh-CN" altLang="en-US" sz="1400" dirty="0"/>
          </a:p>
        </p:txBody>
      </p:sp>
      <p:sp>
        <p:nvSpPr>
          <p:cNvPr id="24" name="椭圆 23"/>
          <p:cNvSpPr/>
          <p:nvPr/>
        </p:nvSpPr>
        <p:spPr>
          <a:xfrm>
            <a:off x="2006227" y="2962223"/>
            <a:ext cx="2376264" cy="30777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119869" y="2473148"/>
            <a:ext cx="2523645" cy="30972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427491" y="2985092"/>
            <a:ext cx="2376264" cy="30777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468313" y="981075"/>
            <a:ext cx="8229600" cy="1143000"/>
          </a:xfrm>
        </p:spPr>
        <p:txBody>
          <a:bodyPr/>
          <a:lstStyle/>
          <a:p>
            <a:pPr algn="l"/>
            <a:r>
              <a:rPr lang="zh-CN" altLang="en-US" dirty="0"/>
              <a:t>语言模型的更新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58187" y="571724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高三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762700" y="571724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现在</a:t>
            </a:r>
          </a:p>
        </p:txBody>
      </p:sp>
    </p:spTree>
    <p:extLst>
      <p:ext uri="{BB962C8B-B14F-4D97-AF65-F5344CB8AC3E}">
        <p14:creationId xmlns:p14="http://schemas.microsoft.com/office/powerpoint/2010/main" val="1347533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468313" y="981075"/>
            <a:ext cx="8229600" cy="1143000"/>
          </a:xfrm>
        </p:spPr>
        <p:txBody>
          <a:bodyPr/>
          <a:lstStyle/>
          <a:p>
            <a:pPr algn="l"/>
            <a:r>
              <a:rPr lang="zh-CN" altLang="en-US" dirty="0"/>
              <a:t>语言模型的更新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852936"/>
            <a:ext cx="5040560" cy="3633892"/>
          </a:xfrm>
          <a:prstGeom prst="rect">
            <a:avLst/>
          </a:prstGeom>
        </p:spPr>
      </p:pic>
      <p:sp>
        <p:nvSpPr>
          <p:cNvPr id="27" name="内容占位符 2"/>
          <p:cNvSpPr>
            <a:spLocks noGrp="1"/>
          </p:cNvSpPr>
          <p:nvPr>
            <p:ph idx="1"/>
          </p:nvPr>
        </p:nvSpPr>
        <p:spPr>
          <a:xfrm>
            <a:off x="457200" y="2276475"/>
            <a:ext cx="8229600" cy="38496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/>
              <a:t>搜狗输入法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0522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参考资料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dirty="0"/>
              <a:t> </a:t>
            </a:r>
            <a:r>
              <a:rPr lang="zh-CN" altLang="en-US" dirty="0"/>
              <a:t>数学之美</a:t>
            </a:r>
            <a:r>
              <a:rPr lang="en-US" altLang="zh-CN" dirty="0"/>
              <a:t>(</a:t>
            </a:r>
            <a:r>
              <a:rPr lang="zh-CN" altLang="en-US" dirty="0"/>
              <a:t>第二版</a:t>
            </a:r>
            <a:r>
              <a:rPr lang="en-US" altLang="zh-CN" dirty="0"/>
              <a:t>). </a:t>
            </a:r>
            <a:r>
              <a:rPr lang="zh-CN" altLang="en-US" dirty="0"/>
              <a:t>吴军</a:t>
            </a:r>
            <a:r>
              <a:rPr lang="en-US" altLang="zh-CN" dirty="0"/>
              <a:t> </a:t>
            </a:r>
          </a:p>
          <a:p>
            <a:pPr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 统计自然语言处理</a:t>
            </a:r>
            <a:r>
              <a:rPr lang="en-US" altLang="zh-CN" dirty="0"/>
              <a:t>(</a:t>
            </a:r>
            <a:r>
              <a:rPr lang="zh-CN" altLang="en-US" dirty="0"/>
              <a:t>第二版</a:t>
            </a:r>
            <a:r>
              <a:rPr lang="en-US" altLang="zh-CN" dirty="0"/>
              <a:t>). </a:t>
            </a:r>
            <a:r>
              <a:rPr lang="zh-CN" altLang="en-US" dirty="0"/>
              <a:t>宗成庆</a:t>
            </a:r>
            <a:endParaRPr lang="en-US" altLang="zh-CN" dirty="0"/>
          </a:p>
          <a:p>
            <a:pPr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dirty="0"/>
              <a:t> </a:t>
            </a:r>
            <a:r>
              <a:rPr lang="en-US" altLang="zh-CN" dirty="0" err="1"/>
              <a:t>Tensorflow</a:t>
            </a:r>
            <a:r>
              <a:rPr lang="en-US" altLang="zh-CN" dirty="0"/>
              <a:t> </a:t>
            </a:r>
            <a:r>
              <a:rPr lang="zh-CN" altLang="en-US" dirty="0"/>
              <a:t>实战</a:t>
            </a:r>
            <a:r>
              <a:rPr lang="en-US" altLang="zh-CN" dirty="0"/>
              <a:t>Google</a:t>
            </a:r>
            <a:r>
              <a:rPr lang="zh-CN" altLang="en-US" dirty="0"/>
              <a:t>深度学习框架</a:t>
            </a:r>
            <a:r>
              <a:rPr lang="en-US" altLang="zh-CN" dirty="0"/>
              <a:t>(</a:t>
            </a:r>
            <a:r>
              <a:rPr lang="zh-CN" altLang="en-US" dirty="0"/>
              <a:t>第二版</a:t>
            </a:r>
            <a:r>
              <a:rPr lang="en-US" altLang="zh-CN" dirty="0"/>
              <a:t>). </a:t>
            </a:r>
            <a:r>
              <a:rPr lang="zh-CN" altLang="en-US" dirty="0"/>
              <a:t>郑泽宇</a:t>
            </a:r>
            <a:endParaRPr lang="en-US" altLang="zh-CN" dirty="0"/>
          </a:p>
          <a:p>
            <a:pPr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dirty="0"/>
              <a:t> </a:t>
            </a:r>
            <a:r>
              <a:rPr lang="zh-CN" altLang="en-US" dirty="0"/>
              <a:t>微信公众号 机器学习与自然语言处理</a:t>
            </a:r>
          </a:p>
        </p:txBody>
      </p:sp>
    </p:spTree>
    <p:extLst>
      <p:ext uri="{BB962C8B-B14F-4D97-AF65-F5344CB8AC3E}">
        <p14:creationId xmlns:p14="http://schemas.microsoft.com/office/powerpoint/2010/main" val="3798039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2276872"/>
            <a:ext cx="8229600" cy="38496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/>
              <a:t>语言模型：从规则到统计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/>
              <a:t>从朴素语言模型到</a:t>
            </a:r>
            <a:r>
              <a:rPr lang="en-US" altLang="zh-CN" dirty="0"/>
              <a:t>N-Gram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 N-Gram</a:t>
            </a:r>
            <a:r>
              <a:rPr lang="zh-CN" altLang="en-US" dirty="0"/>
              <a:t>的评价方法：困惑度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 语料问题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 N-Gram</a:t>
            </a:r>
            <a:r>
              <a:rPr lang="zh-CN" altLang="en-US" dirty="0"/>
              <a:t>的缺点</a:t>
            </a:r>
          </a:p>
        </p:txBody>
      </p:sp>
    </p:spTree>
    <p:extLst>
      <p:ext uri="{BB962C8B-B14F-4D97-AF65-F5344CB8AC3E}">
        <p14:creationId xmlns:p14="http://schemas.microsoft.com/office/powerpoint/2010/main" val="1072883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6ABB7C-9734-47A6-A713-E7D212F03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spcBef>
                <a:spcPct val="0"/>
              </a:spcBef>
              <a:buNone/>
            </a:pPr>
            <a:r>
              <a:rPr kumimoji="1" lang="zh-CN" altLang="en-US" sz="45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数据平滑技术</a:t>
            </a:r>
            <a:endParaRPr kumimoji="1" lang="en-US" altLang="zh-CN" sz="45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491880" y="3933056"/>
            <a:ext cx="54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dirty="0"/>
          </a:p>
          <a:p>
            <a:r>
              <a:rPr lang="en-US" altLang="zh-CN" dirty="0"/>
              <a:t>		</a:t>
            </a:r>
            <a:r>
              <a:rPr lang="zh-CN" altLang="en-US" dirty="0"/>
              <a:t>蒋程            </a:t>
            </a:r>
            <a:r>
              <a:rPr lang="en-US" altLang="zh-CN" dirty="0"/>
              <a:t>51174500098</a:t>
            </a:r>
          </a:p>
          <a:p>
            <a:r>
              <a:rPr lang="zh-CN" altLang="en-US" dirty="0"/>
              <a:t>                             杨康 </a:t>
            </a:r>
            <a:r>
              <a:rPr lang="en-US" altLang="zh-CN" dirty="0"/>
              <a:t>	     51174500143</a:t>
            </a: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6666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1FC2258-78FB-40CC-B547-570E8F1D1FA3}"/>
              </a:ext>
            </a:extLst>
          </p:cNvPr>
          <p:cNvSpPr txBox="1"/>
          <p:nvPr/>
        </p:nvSpPr>
        <p:spPr>
          <a:xfrm>
            <a:off x="1259632" y="1502688"/>
            <a:ext cx="766411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000" dirty="0"/>
              <a:t>数据平滑技术</a:t>
            </a:r>
            <a:endParaRPr lang="en-US" altLang="zh-CN" sz="3000" dirty="0"/>
          </a:p>
          <a:p>
            <a:endParaRPr lang="en-US" altLang="zh-CN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FF0000"/>
                </a:solidFill>
              </a:rPr>
              <a:t>问题的引入</a:t>
            </a:r>
            <a:endParaRPr lang="en-US" altLang="zh-CN" sz="2200" dirty="0">
              <a:solidFill>
                <a:srgbClr val="FF000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FF0000"/>
                </a:solidFill>
              </a:rPr>
              <a:t>拉普拉斯平滑</a:t>
            </a:r>
            <a:endParaRPr lang="en-US" altLang="zh-CN" sz="2200" dirty="0">
              <a:solidFill>
                <a:srgbClr val="FF000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FF0000"/>
                </a:solidFill>
              </a:rPr>
              <a:t>古德</a:t>
            </a:r>
            <a:r>
              <a:rPr lang="en-US" altLang="zh-CN" sz="2200" dirty="0">
                <a:solidFill>
                  <a:srgbClr val="FF0000"/>
                </a:solidFill>
              </a:rPr>
              <a:t>-</a:t>
            </a:r>
            <a:r>
              <a:rPr lang="zh-CN" altLang="en-US" sz="2200" dirty="0">
                <a:solidFill>
                  <a:srgbClr val="FF0000"/>
                </a:solidFill>
              </a:rPr>
              <a:t>图灵估计法</a:t>
            </a:r>
            <a:endParaRPr lang="en-US" altLang="zh-CN" sz="2200" dirty="0">
              <a:solidFill>
                <a:srgbClr val="FF000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rgbClr val="FF0000"/>
                </a:solidFill>
              </a:rPr>
              <a:t>Katz</a:t>
            </a:r>
            <a:r>
              <a:rPr lang="zh-CN" altLang="en-US" sz="2200" dirty="0">
                <a:solidFill>
                  <a:srgbClr val="FF0000"/>
                </a:solidFill>
              </a:rPr>
              <a:t>平滑方法</a:t>
            </a:r>
            <a:endParaRPr lang="en-US" altLang="zh-CN" sz="2200" dirty="0">
              <a:solidFill>
                <a:srgbClr val="FF000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chemeClr val="accent6"/>
                </a:solidFill>
              </a:rPr>
              <a:t>Jelinek-Mercer</a:t>
            </a:r>
            <a:r>
              <a:rPr lang="zh-CN" altLang="en-US" sz="2200" dirty="0">
                <a:solidFill>
                  <a:schemeClr val="accent6"/>
                </a:solidFill>
              </a:rPr>
              <a:t>平滑方法</a:t>
            </a:r>
            <a:endParaRPr lang="en-US" altLang="zh-CN" sz="2200" dirty="0">
              <a:solidFill>
                <a:schemeClr val="accent6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chemeClr val="accent6"/>
                </a:solidFill>
              </a:rPr>
              <a:t>Witten-Bell</a:t>
            </a:r>
            <a:r>
              <a:rPr lang="zh-CN" altLang="en-US" sz="2200" dirty="0">
                <a:solidFill>
                  <a:schemeClr val="accent6"/>
                </a:solidFill>
              </a:rPr>
              <a:t>平滑方法</a:t>
            </a:r>
            <a:endParaRPr lang="en-US" altLang="zh-CN" sz="2200" dirty="0">
              <a:solidFill>
                <a:schemeClr val="accent6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accent6"/>
                </a:solidFill>
              </a:rPr>
              <a:t>绝对减值法</a:t>
            </a:r>
            <a:endParaRPr lang="en-US" altLang="zh-CN" sz="2200" dirty="0">
              <a:solidFill>
                <a:schemeClr val="accent6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200" dirty="0" err="1">
                <a:solidFill>
                  <a:schemeClr val="accent6"/>
                </a:solidFill>
              </a:rPr>
              <a:t>Kneser</a:t>
            </a:r>
            <a:r>
              <a:rPr lang="en-US" altLang="zh-CN" sz="2200" dirty="0">
                <a:solidFill>
                  <a:schemeClr val="accent6"/>
                </a:solidFill>
              </a:rPr>
              <a:t>-Ney</a:t>
            </a:r>
            <a:r>
              <a:rPr lang="zh-CN" altLang="en-US" sz="2200" dirty="0">
                <a:solidFill>
                  <a:schemeClr val="accent6"/>
                </a:solidFill>
              </a:rPr>
              <a:t>平滑方法</a:t>
            </a:r>
            <a:endParaRPr lang="en-US" altLang="zh-CN" sz="2200" dirty="0">
              <a:solidFill>
                <a:schemeClr val="accent6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accent6"/>
                </a:solidFill>
              </a:rPr>
              <a:t>Modified </a:t>
            </a:r>
            <a:r>
              <a:rPr lang="en-US" altLang="zh-CN" sz="2200" dirty="0" err="1">
                <a:solidFill>
                  <a:schemeClr val="accent6"/>
                </a:solidFill>
              </a:rPr>
              <a:t>Kneser</a:t>
            </a:r>
            <a:r>
              <a:rPr lang="en-US" altLang="zh-CN" sz="2200" dirty="0">
                <a:solidFill>
                  <a:schemeClr val="accent6"/>
                </a:solidFill>
              </a:rPr>
              <a:t>-Ney</a:t>
            </a:r>
            <a:r>
              <a:rPr lang="zh-CN" altLang="en-US" sz="2200" dirty="0">
                <a:solidFill>
                  <a:schemeClr val="accent6"/>
                </a:solidFill>
              </a:rPr>
              <a:t>平滑方法</a:t>
            </a: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br>
              <a:rPr lang="zh-CN" altLang="en-US" dirty="0"/>
            </a:b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11328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51285-8AFB-4C0F-B8BD-A48416050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  <a:r>
              <a:rPr lang="en-US" altLang="zh-CN" dirty="0"/>
              <a:t>:</a:t>
            </a:r>
            <a:r>
              <a:rPr lang="zh-CN" altLang="en-US" dirty="0"/>
              <a:t>为什么要做平滑处理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63F2FD-9C49-45DB-AB8D-E39104AAA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举例：</a:t>
            </a:r>
            <a:endParaRPr lang="en-US" altLang="zh-CN" dirty="0"/>
          </a:p>
          <a:p>
            <a:pPr lvl="1"/>
            <a:r>
              <a:rPr lang="en-US" altLang="zh-CN" dirty="0"/>
              <a:t>bigram model </a:t>
            </a:r>
            <a:r>
              <a:rPr lang="zh-CN" altLang="en-US" dirty="0"/>
              <a:t>：</a:t>
            </a:r>
            <a:endParaRPr lang="en-US" altLang="zh-CN" dirty="0"/>
          </a:p>
          <a:p>
            <a:pPr marL="342900" lvl="1" indent="0">
              <a:buNone/>
            </a:pPr>
            <a:r>
              <a:rPr lang="zh-CN" altLang="en-US" dirty="0"/>
              <a:t>语料库：</a:t>
            </a:r>
            <a:r>
              <a:rPr lang="en-US" altLang="zh-CN" dirty="0"/>
              <a:t>	JOHN READ MOBY DICK </a:t>
            </a:r>
          </a:p>
          <a:p>
            <a:pPr marL="342900" lvl="1" indent="0">
              <a:buNone/>
            </a:pPr>
            <a:r>
              <a:rPr lang="en-US" altLang="zh-CN" dirty="0"/>
              <a:t>	         MARY READ A DIFFERENT BOOK</a:t>
            </a:r>
          </a:p>
          <a:p>
            <a:pPr marL="342900" lvl="1" indent="0">
              <a:buNone/>
            </a:pPr>
            <a:r>
              <a:rPr lang="en-US" altLang="zh-CN" dirty="0"/>
              <a:t> 		SHE READ A BOOK BY CHER </a:t>
            </a:r>
          </a:p>
          <a:p>
            <a:pPr marL="342900" lvl="1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1EEEB5-BCF3-44D9-AA30-8F3F3D63EF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1387" b="11440"/>
          <a:stretch/>
        </p:blipFill>
        <p:spPr>
          <a:xfrm>
            <a:off x="2332121" y="4353260"/>
            <a:ext cx="4249153" cy="8013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FB55FD-6353-4F8F-93F4-010628E00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963" y="5228725"/>
            <a:ext cx="3162300" cy="9715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5422711-1245-4C90-B169-EDD5D70BFB6A}"/>
              </a:ext>
            </a:extLst>
          </p:cNvPr>
          <p:cNvSpPr/>
          <p:nvPr/>
        </p:nvSpPr>
        <p:spPr>
          <a:xfrm>
            <a:off x="2004164" y="3143511"/>
            <a:ext cx="4577110" cy="10944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789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3A1979C-5E7C-4031-9C20-02006FCA39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2526631"/>
                <a:ext cx="8867329" cy="3599531"/>
              </a:xfrm>
            </p:spPr>
            <p:txBody>
              <a:bodyPr/>
              <a:lstStyle/>
              <a:p>
                <a:r>
                  <a:rPr lang="en-US" altLang="zh-CN" dirty="0"/>
                  <a:t>p(JOHN READ A BOOK) 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  = p(JOHN|•)  p(READ|JOHN)  p(A|READ)  p(BOOK|A)       	p(•|BOOK)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zh-CN" dirty="0"/>
                              <m:t>•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𝐽𝑂𝐻𝑁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"/>
                            <m:ctrlPr>
                              <a:rPr lang="el-GR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zh-CN" dirty="0"/>
                              <m:t>•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dirty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𝐽𝑂𝐻𝑁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𝑅𝐸𝐴𝐷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"/>
                            <m:ctrl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𝐽𝑂𝐻𝑁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dirty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𝑅𝐸𝐴𝐷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"/>
                            <m:ctrl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𝑅𝐸𝐴𝐷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dirty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𝐵𝑂𝑂𝐾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"/>
                            <m:ctrl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dirty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𝐵𝑂𝑂𝐾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altLang="zh-CN" dirty="0"/>
                              <m:t>•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"/>
                            <m:ctrl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𝐵𝑂𝑂𝐾</m:t>
                            </m:r>
                            <m:r>
                              <m:rPr>
                                <m:sty m:val="p"/>
                              </m:r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den>
                    </m:f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CN" altLang="en-US" dirty="0"/>
                  <a:t>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zh-CN" altLang="en-US" dirty="0"/>
                  <a:t>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dirty="0"/>
                  <a:t>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/>
                  <a:t>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≈   0.06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3A1979C-5E7C-4031-9C20-02006FCA39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2526631"/>
                <a:ext cx="8867329" cy="3599531"/>
              </a:xfrm>
              <a:blipFill>
                <a:blip r:embed="rId2"/>
                <a:stretch>
                  <a:fillRect l="-893" t="-11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64DC9971-DC41-49E3-9AF7-9D8E93A75D36}"/>
              </a:ext>
            </a:extLst>
          </p:cNvPr>
          <p:cNvSpPr txBox="1"/>
          <p:nvPr/>
        </p:nvSpPr>
        <p:spPr>
          <a:xfrm>
            <a:off x="842211" y="1046747"/>
            <a:ext cx="7700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JOHN READ MOBY DICK</a:t>
            </a:r>
          </a:p>
          <a:p>
            <a:pPr algn="ctr"/>
            <a:r>
              <a:rPr lang="en-US" altLang="zh-CN" sz="2400" dirty="0"/>
              <a:t>MARY READ A DIFFERENT BOOK</a:t>
            </a:r>
          </a:p>
          <a:p>
            <a:pPr algn="ctr"/>
            <a:r>
              <a:rPr lang="en-US" altLang="zh-CN" sz="2400" dirty="0"/>
              <a:t>SHE READ A BOOK BY CHER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93665D-2D36-4599-81BA-1B6B82E21E11}"/>
              </a:ext>
            </a:extLst>
          </p:cNvPr>
          <p:cNvSpPr/>
          <p:nvPr/>
        </p:nvSpPr>
        <p:spPr>
          <a:xfrm>
            <a:off x="2283444" y="1046747"/>
            <a:ext cx="4994177" cy="10944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901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3A1979C-5E7C-4031-9C20-02006FCA39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2466473"/>
                <a:ext cx="8867329" cy="3659689"/>
              </a:xfrm>
            </p:spPr>
            <p:txBody>
              <a:bodyPr/>
              <a:lstStyle/>
              <a:p>
                <a:r>
                  <a:rPr lang="en-US" altLang="zh-CN" dirty="0"/>
                  <a:t>p(CHER READ A BOOK) 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  = p(CHER |•)  p(READ| CHER)  p(A|READ)  p(BOOK|A)       	p(•|BOOK)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zh-CN" dirty="0"/>
                              <m:t>•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𝐶𝐻𝐸𝑅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"/>
                            <m:ctrlPr>
                              <a:rPr lang="el-GR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zh-CN" dirty="0"/>
                              <m:t>•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dirty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𝐶𝐻𝐸𝑅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𝑅𝐸𝐴𝐷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"/>
                            <m:ctrl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𝐶𝐻𝐸𝑅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dirty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𝑅𝐸𝐴𝐷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"/>
                            <m:ctrl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𝑅𝐸𝐴𝐷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dirty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𝐵𝑂𝑂𝐾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"/>
                            <m:ctrl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dirty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𝐵𝑂𝑂𝐾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altLang="zh-CN" dirty="0"/>
                              <m:t>•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"/>
                            <m:ctrl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𝐵𝑂𝑂𝐾</m:t>
                            </m:r>
                            <m:r>
                              <m:rPr>
                                <m:sty m:val="p"/>
                              </m:r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den>
                    </m:f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CN" altLang="en-US" dirty="0"/>
                  <a:t>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zh-CN" altLang="en-US" dirty="0"/>
                  <a:t>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dirty="0"/>
                  <a:t>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/>
                  <a:t>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=   0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3A1979C-5E7C-4031-9C20-02006FCA39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2466473"/>
                <a:ext cx="8867329" cy="3659689"/>
              </a:xfrm>
              <a:blipFill>
                <a:blip r:embed="rId2"/>
                <a:stretch>
                  <a:fillRect l="-893" t="-1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64DC9971-DC41-49E3-9AF7-9D8E93A75D36}"/>
              </a:ext>
            </a:extLst>
          </p:cNvPr>
          <p:cNvSpPr txBox="1"/>
          <p:nvPr/>
        </p:nvSpPr>
        <p:spPr>
          <a:xfrm>
            <a:off x="980532" y="1094392"/>
            <a:ext cx="7700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JOHN READ MOBY DICK</a:t>
            </a:r>
          </a:p>
          <a:p>
            <a:pPr algn="ctr"/>
            <a:r>
              <a:rPr lang="en-US" altLang="zh-CN" sz="2400" dirty="0"/>
              <a:t>MARY READ A DIFFERENT BOOK</a:t>
            </a:r>
          </a:p>
          <a:p>
            <a:pPr algn="ctr"/>
            <a:r>
              <a:rPr lang="en-US" altLang="zh-CN" sz="2400" dirty="0"/>
              <a:t>SHE READ A BOOK BY CHER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382D22-DDFE-4F8F-8B39-4DC8435B00E9}"/>
              </a:ext>
            </a:extLst>
          </p:cNvPr>
          <p:cNvSpPr/>
          <p:nvPr/>
        </p:nvSpPr>
        <p:spPr>
          <a:xfrm>
            <a:off x="2283444" y="1046747"/>
            <a:ext cx="5094386" cy="1295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97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9B9477-8B03-46C7-840B-306BFE58A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数据稀疏问题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D93DC8-198B-4938-A376-9402DCDB0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2027237"/>
            <a:ext cx="8229600" cy="3849688"/>
          </a:xfrm>
        </p:spPr>
        <p:txBody>
          <a:bodyPr/>
          <a:lstStyle/>
          <a:p>
            <a:r>
              <a:rPr lang="en-US" altLang="zh-CN" dirty="0"/>
              <a:t>MLE</a:t>
            </a:r>
            <a:r>
              <a:rPr lang="zh-CN" altLang="en-US" dirty="0"/>
              <a:t>给训练样本中未观察到的事件赋以</a:t>
            </a:r>
            <a:r>
              <a:rPr lang="en-US" altLang="zh-CN" dirty="0"/>
              <a:t>0</a:t>
            </a:r>
            <a:r>
              <a:rPr lang="zh-CN" altLang="en-US" dirty="0"/>
              <a:t>概率。</a:t>
            </a:r>
          </a:p>
          <a:p>
            <a:r>
              <a:rPr lang="zh-CN" altLang="en-US" dirty="0"/>
              <a:t>若某</a:t>
            </a:r>
            <a:r>
              <a:rPr lang="en-US" altLang="zh-CN" dirty="0"/>
              <a:t>n-gram</a:t>
            </a:r>
            <a:r>
              <a:rPr lang="zh-CN" altLang="en-US" dirty="0"/>
              <a:t>在训练语料中没有出现</a:t>
            </a:r>
            <a:r>
              <a:rPr lang="en-US" altLang="zh-CN" dirty="0"/>
              <a:t>,</a:t>
            </a:r>
            <a:r>
              <a:rPr lang="zh-CN" altLang="en-US" dirty="0"/>
              <a:t>则该</a:t>
            </a:r>
            <a:r>
              <a:rPr lang="en-US" altLang="zh-CN" dirty="0"/>
              <a:t>n-gram</a:t>
            </a:r>
            <a:r>
              <a:rPr lang="zh-CN" altLang="en-US" dirty="0"/>
              <a:t>的概率必定是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解决的办法是扩大训练语料的规模。但是无论怎样扩大训练语料，都不可能保证所有的词在训练语料中均出现。</a:t>
            </a:r>
          </a:p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领域中，数据稀疏问题永远存在，不太可能有一个足够大的训练语料，因为语言中的大部分词都属于低频词。</a:t>
            </a:r>
          </a:p>
        </p:txBody>
      </p:sp>
    </p:spTree>
    <p:extLst>
      <p:ext uri="{BB962C8B-B14F-4D97-AF65-F5344CB8AC3E}">
        <p14:creationId xmlns:p14="http://schemas.microsoft.com/office/powerpoint/2010/main" val="605331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语言模型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2124075"/>
            <a:ext cx="8229600" cy="38496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合乎语法，词义清晰 </a:t>
            </a:r>
            <a:endParaRPr lang="en-US" altLang="zh-CN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 </a:t>
            </a:r>
            <a:r>
              <a:rPr lang="en-US" altLang="zh-CN" dirty="0"/>
              <a:t>e.g.</a:t>
            </a:r>
            <a:r>
              <a:rPr lang="zh-CN" altLang="en-US" dirty="0"/>
              <a:t>美联储主席本</a:t>
            </a:r>
            <a:r>
              <a:rPr lang="en-US" altLang="zh-CN" dirty="0"/>
              <a:t>·</a:t>
            </a:r>
            <a:r>
              <a:rPr lang="zh-CN" altLang="en-US" dirty="0"/>
              <a:t>伯南克昨天告诉媒体</a:t>
            </a:r>
            <a:r>
              <a:rPr lang="en-US" altLang="zh-CN" dirty="0"/>
              <a:t>7000</a:t>
            </a:r>
            <a:r>
              <a:rPr lang="zh-CN" altLang="en-US" dirty="0"/>
              <a:t>亿美元的救助资金将借给上百家银行、保险公司和汽车公司。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语法不通，词义还算清晰</a:t>
            </a:r>
            <a:endParaRPr lang="en-US" altLang="zh-CN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 </a:t>
            </a:r>
            <a:r>
              <a:rPr lang="en-US" altLang="zh-CN" dirty="0"/>
              <a:t>e.g.</a:t>
            </a:r>
            <a:r>
              <a:rPr lang="zh-CN" altLang="en-US" dirty="0"/>
              <a:t> 本</a:t>
            </a:r>
            <a:r>
              <a:rPr lang="en-US" altLang="zh-CN" dirty="0"/>
              <a:t>·</a:t>
            </a:r>
            <a:r>
              <a:rPr lang="zh-CN" altLang="en-US" dirty="0"/>
              <a:t>伯南克美联储主席昨天</a:t>
            </a:r>
            <a:r>
              <a:rPr lang="en-US" altLang="zh-CN" dirty="0"/>
              <a:t>7000</a:t>
            </a:r>
            <a:r>
              <a:rPr lang="zh-CN" altLang="en-US" dirty="0"/>
              <a:t>亿美元的救助资金告诉媒体将借给银行、保险公司和汽车公司上百家。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endParaRPr lang="zh-CN" alt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语法不通，词义不清晰</a:t>
            </a:r>
            <a:endParaRPr lang="en-US" altLang="zh-CN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 </a:t>
            </a:r>
            <a:r>
              <a:rPr lang="en-US" altLang="zh-CN" dirty="0"/>
              <a:t>e.g. </a:t>
            </a:r>
            <a:r>
              <a:rPr lang="zh-CN" altLang="en-US" dirty="0"/>
              <a:t>美主车公席本</a:t>
            </a:r>
            <a:r>
              <a:rPr lang="en-US" altLang="zh-CN" dirty="0"/>
              <a:t>·</a:t>
            </a:r>
            <a:r>
              <a:rPr lang="zh-CN" altLang="en-US" dirty="0"/>
              <a:t>伯联汽司储南克救昨诉媒体</a:t>
            </a:r>
            <a:r>
              <a:rPr lang="en-US" altLang="zh-CN" dirty="0"/>
              <a:t>70</a:t>
            </a:r>
            <a:r>
              <a:rPr lang="zh-CN" altLang="en-US" dirty="0"/>
              <a:t>的助天告资</a:t>
            </a:r>
            <a:r>
              <a:rPr lang="en-US" altLang="zh-CN" dirty="0"/>
              <a:t>00</a:t>
            </a:r>
            <a:r>
              <a:rPr lang="zh-CN" altLang="en-US" dirty="0"/>
              <a:t>亿美将借给上元险公百金行、保家银司和。</a:t>
            </a:r>
          </a:p>
        </p:txBody>
      </p:sp>
    </p:spTree>
    <p:extLst>
      <p:ext uri="{BB962C8B-B14F-4D97-AF65-F5344CB8AC3E}">
        <p14:creationId xmlns:p14="http://schemas.microsoft.com/office/powerpoint/2010/main" val="1186248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DCCFFD-3E73-4C0A-A14E-3E63B359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数据平滑的基本思想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DAC184-1B29-4AE2-AC1B-1BAA339567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减值法</a:t>
                </a:r>
                <a:r>
                  <a:rPr lang="en-US" altLang="zh-CN" b="1" dirty="0"/>
                  <a:t>\</a:t>
                </a:r>
                <a:r>
                  <a:rPr lang="zh-CN" altLang="en-US" b="1" dirty="0"/>
                  <a:t>折扣法（</a:t>
                </a:r>
                <a:r>
                  <a:rPr lang="en-US" altLang="zh-CN" b="1" dirty="0"/>
                  <a:t>discounting</a:t>
                </a:r>
                <a:r>
                  <a:rPr lang="zh-CN" altLang="en-US" b="1" dirty="0"/>
                  <a:t>）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调整最大似然估计的概率值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使零概率增值，使非零概率下调，“劫富济贫”，消除零概率，改进模型的整体正确率。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基本约束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zh-CN" i="1" baseline="-250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（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zh-CN" i="1" baseline="-2500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zh-CN" i="1" baseline="-2500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）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DAC184-1B29-4AE2-AC1B-1BAA339567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6352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8C5108-B4E8-408B-A4C2-D9D96FDE2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拉普拉斯平滑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FDD964-D15D-44CF-8063-F1E65A486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为了解决零概率的问题，法国数学家拉普拉斯最早提出用加</a:t>
            </a:r>
            <a:r>
              <a:rPr lang="en-US" altLang="zh-CN" dirty="0"/>
              <a:t>1</a:t>
            </a:r>
            <a:r>
              <a:rPr lang="zh-CN" altLang="en-US" dirty="0"/>
              <a:t>的方法估计没有出现过的现象的概率，所以加法平滑也叫做拉普拉斯平滑。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基本思想</a:t>
            </a:r>
            <a:r>
              <a:rPr lang="en-US" altLang="zh-CN" dirty="0"/>
              <a:t>: </a:t>
            </a:r>
            <a:r>
              <a:rPr lang="zh-CN" altLang="en-US" dirty="0"/>
              <a:t>每一种情况出现的次数加</a:t>
            </a:r>
            <a:r>
              <a:rPr lang="en-US" altLang="zh-CN" dirty="0"/>
              <a:t>1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7532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A4273C-D2ED-4D79-8B81-AE0E6D0B0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拉普拉斯平滑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4995BDB-D98F-4361-9C3F-923FAF13C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对于</a:t>
                </a:r>
                <a:r>
                  <a:rPr lang="en-US" altLang="zh-CN" dirty="0"/>
                  <a:t>2-gram </a:t>
                </a:r>
                <a:r>
                  <a:rPr lang="zh-CN" altLang="en-US" dirty="0"/>
                  <a:t>有：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MLE estimate:</a:t>
                </a:r>
              </a:p>
              <a:p>
                <a:pPr lvl="2"/>
                <a:r>
                  <a:rPr lang="en-US" altLang="zh-CN" sz="2400" dirty="0"/>
                  <a:t>P</a:t>
                </a:r>
                <a:r>
                  <a:rPr lang="en-US" altLang="zh-CN" sz="2400" baseline="-25000" dirty="0"/>
                  <a:t>MLE</a:t>
                </a:r>
                <a:r>
                  <a:rPr lang="en-US" altLang="zh-CN" sz="2400" dirty="0"/>
                  <a:t>(w</a:t>
                </a:r>
                <a:r>
                  <a:rPr lang="en-US" altLang="zh-CN" sz="2400" baseline="-25000" dirty="0"/>
                  <a:t>i</a:t>
                </a:r>
                <a:r>
                  <a:rPr lang="en-US" altLang="zh-CN" sz="2400" dirty="0"/>
                  <a:t>|w</a:t>
                </a:r>
                <a:r>
                  <a:rPr lang="en-US" altLang="zh-CN" sz="2400" baseline="-25000" dirty="0"/>
                  <a:t>i−1</a:t>
                </a:r>
                <a:r>
                  <a:rPr lang="en-US" altLang="zh-CN" sz="2400" dirty="0"/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（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zh-CN" sz="2400" i="1" baseline="-2500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2400" i="1" baseline="-2500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zh-CN" sz="2400" i="1" baseline="-2500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）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7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（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 baseline="-2500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zh-CN" sz="2400" i="1" baseline="-2500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wi</m:t>
                            </m:r>
                          </m:e>
                        </m:nary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）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Add-1 estimate:</a:t>
                </a:r>
              </a:p>
              <a:p>
                <a:pPr lvl="2"/>
                <a:r>
                  <a:rPr lang="en-US" altLang="zh-CN" sz="2400" dirty="0"/>
                  <a:t>P</a:t>
                </a:r>
                <a:r>
                  <a:rPr lang="en-US" altLang="zh-CN" sz="2400" baseline="-25000" dirty="0"/>
                  <a:t>Add−1</a:t>
                </a:r>
                <a:r>
                  <a:rPr lang="en-US" altLang="zh-CN" sz="2400" dirty="0"/>
                  <a:t>(w</a:t>
                </a:r>
                <a:r>
                  <a:rPr lang="en-US" altLang="zh-CN" sz="2400" baseline="-25000" dirty="0"/>
                  <a:t>i</a:t>
                </a:r>
                <a:r>
                  <a:rPr lang="en-US" altLang="zh-CN" sz="2400" dirty="0"/>
                  <a:t>|w</a:t>
                </a:r>
                <a:r>
                  <a:rPr lang="en-US" altLang="zh-CN" sz="2400" baseline="-25000" dirty="0"/>
                  <a:t>i−1</a:t>
                </a:r>
                <a:r>
                  <a:rPr lang="en-US" altLang="zh-CN" sz="2400" dirty="0"/>
                  <a:t>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dirty="0"/>
                          <m:t>c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zh-CN" sz="2400" i="1" baseline="-2500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2400" i="1" baseline="-2500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zh-CN" sz="2400" i="1" baseline="-2500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)+1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7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（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 baseline="-2500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zh-CN" sz="2400" b="0" i="1" baseline="-250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wi</m:t>
                            </m:r>
                          </m:e>
                        </m:nary>
                        <m:r>
                          <m:rPr>
                            <m:nor/>
                          </m:rPr>
                          <a:rPr lang="en-US" altLang="zh-CN" sz="2400" dirty="0"/>
                          <m:t>)+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V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 </m:t>
                        </m:r>
                      </m:den>
                    </m:f>
                  </m:oMath>
                </a14:m>
                <a:r>
                  <a:rPr lang="en-US" altLang="zh-CN" dirty="0"/>
                  <a:t> 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  分母加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|V|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满足了约束条件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2"/>
                <a:r>
                  <a:rPr lang="zh-CN" altLang="en-US" dirty="0"/>
                  <a:t>其中，</a:t>
                </a:r>
                <a:r>
                  <a:rPr lang="en-US" altLang="zh-CN" dirty="0"/>
                  <a:t>V </a:t>
                </a:r>
                <a:r>
                  <a:rPr lang="zh-CN" altLang="en-US" dirty="0"/>
                  <a:t>为被考虑语料的词汇量（全部可能的基元数）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4995BDB-D98F-4361-9C3F-923FAF13C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66" r="-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415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04BEFCC-85FA-4C63-9D8C-92C1F88D9935}"/>
              </a:ext>
            </a:extLst>
          </p:cNvPr>
          <p:cNvSpPr txBox="1"/>
          <p:nvPr/>
        </p:nvSpPr>
        <p:spPr>
          <a:xfrm>
            <a:off x="600839" y="1229926"/>
            <a:ext cx="7700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JOHN READ MOBY DICK</a:t>
            </a:r>
          </a:p>
          <a:p>
            <a:pPr algn="ctr"/>
            <a:r>
              <a:rPr lang="en-US" altLang="zh-CN" sz="2400" dirty="0"/>
              <a:t>MARY READ A DIFFERENT BOOK</a:t>
            </a:r>
          </a:p>
          <a:p>
            <a:pPr algn="ctr"/>
            <a:r>
              <a:rPr lang="en-US" altLang="zh-CN" sz="2400" dirty="0"/>
              <a:t>SHE READ A BOOK BY CHER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02CA0B-BA4C-407B-AF9E-8899A6694C6F}"/>
              </a:ext>
            </a:extLst>
          </p:cNvPr>
          <p:cNvSpPr/>
          <p:nvPr/>
        </p:nvSpPr>
        <p:spPr>
          <a:xfrm>
            <a:off x="1903751" y="1168432"/>
            <a:ext cx="5094386" cy="1295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C94BF8-463D-4800-8156-F84E95C2EDBF}"/>
              </a:ext>
            </a:extLst>
          </p:cNvPr>
          <p:cNvSpPr txBox="1"/>
          <p:nvPr/>
        </p:nvSpPr>
        <p:spPr>
          <a:xfrm>
            <a:off x="842951" y="2705622"/>
            <a:ext cx="19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词汇量： </a:t>
            </a:r>
            <a:r>
              <a:rPr lang="en-US" altLang="zh-CN" dirty="0"/>
              <a:t>|V|</a:t>
            </a:r>
            <a:r>
              <a:rPr lang="zh-CN" altLang="en-US" dirty="0"/>
              <a:t>＝</a:t>
            </a:r>
            <a:r>
              <a:rPr lang="en-US" altLang="zh-CN" dirty="0"/>
              <a:t>11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FBA425D-C429-4168-8C4A-29A5F4526174}"/>
                  </a:ext>
                </a:extLst>
              </p:cNvPr>
              <p:cNvSpPr/>
              <p:nvPr/>
            </p:nvSpPr>
            <p:spPr>
              <a:xfrm>
                <a:off x="842950" y="3290872"/>
                <a:ext cx="7904008" cy="2775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平滑以后：</a:t>
                </a:r>
                <a:endParaRPr lang="en-US" altLang="zh-CN" dirty="0"/>
              </a:p>
              <a:p>
                <a:endParaRPr lang="zh-CN" altLang="en-US" dirty="0"/>
              </a:p>
              <a:p>
                <a:r>
                  <a:rPr lang="en-US" altLang="zh-CN" dirty="0"/>
                  <a:t>P(Cher | &lt;BOS&gt;) = (0+1)/(11+3) = 1/14   </a:t>
                </a:r>
                <a:r>
                  <a:rPr lang="zh-CN" altLang="en-US" dirty="0"/>
                  <a:t>，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原来：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P(Cher|&lt;BOS&gt;) = 0/3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   </a:t>
                </a:r>
                <a:endParaRPr lang="en-US" altLang="zh-CN" dirty="0"/>
              </a:p>
              <a:p>
                <a:r>
                  <a:rPr lang="en-US" altLang="zh-CN" dirty="0"/>
                  <a:t>P(read | Cher) = (0+1)/(11+1) = 1/12  </a:t>
                </a:r>
                <a:r>
                  <a:rPr lang="zh-CN" altLang="en-US" dirty="0"/>
                  <a:t>，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原来：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P(read | Cher) = 0/1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endParaRPr lang="en-US" altLang="zh-CN" dirty="0"/>
              </a:p>
              <a:p>
                <a:r>
                  <a:rPr lang="en-US" altLang="zh-CN" dirty="0"/>
                  <a:t>P(a | read) = (1+2)/(11+3) = 3/14</a:t>
                </a:r>
              </a:p>
              <a:p>
                <a:r>
                  <a:rPr lang="en-US" altLang="zh-CN" dirty="0"/>
                  <a:t>P(book | a) = (1+1)/(11+2) = 2/13</a:t>
                </a:r>
              </a:p>
              <a:p>
                <a:r>
                  <a:rPr lang="en-US" altLang="zh-CN" dirty="0"/>
                  <a:t>P(&lt;EOS&gt; | book)= (1+1)/(11+2) = 2/13</a:t>
                </a:r>
              </a:p>
              <a:p>
                <a:endParaRPr lang="en-US" altLang="zh-CN" sz="2000" dirty="0"/>
              </a:p>
              <a:p>
                <a:r>
                  <a:rPr lang="en-US" altLang="zh-CN" sz="2000" dirty="0"/>
                  <a:t>P(Cher read a book)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</m:oMath>
                </a14:m>
                <a:r>
                  <a:rPr lang="en-US" altLang="zh-CN" sz="2000" dirty="0"/>
                  <a:t>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000" dirty="0"/>
                  <a:t>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</m:oMath>
                </a14:m>
                <a:r>
                  <a:rPr lang="en-US" altLang="zh-CN" sz="2000" dirty="0"/>
                  <a:t>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000" dirty="0"/>
                  <a:t>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3 </m:t>
                        </m:r>
                      </m:den>
                    </m:f>
                  </m:oMath>
                </a14:m>
                <a:r>
                  <a:rPr lang="zh-CN" altLang="en-US" sz="2000" dirty="0"/>
                  <a:t> ≈ </a:t>
                </a:r>
                <a:r>
                  <a:rPr lang="en-US" altLang="zh-CN" sz="2000" dirty="0"/>
                  <a:t>0.00003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FBA425D-C429-4168-8C4A-29A5F4526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50" y="3290872"/>
                <a:ext cx="7904008" cy="2775953"/>
              </a:xfrm>
              <a:prstGeom prst="rect">
                <a:avLst/>
              </a:prstGeom>
              <a:blipFill>
                <a:blip r:embed="rId2"/>
                <a:stretch>
                  <a:fillRect l="-771" t="-1319" b="-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6981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BCDF3-65C5-45CC-B6E8-B11D8DC4E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古德</a:t>
            </a:r>
            <a:r>
              <a:rPr lang="en-US" altLang="zh-CN" dirty="0"/>
              <a:t>-</a:t>
            </a:r>
            <a:r>
              <a:rPr lang="zh-CN" altLang="en-US" dirty="0"/>
              <a:t>图灵</a:t>
            </a:r>
            <a:r>
              <a:rPr lang="en-US" altLang="zh-CN" dirty="0"/>
              <a:t>(Good-Turing)</a:t>
            </a:r>
            <a:r>
              <a:rPr lang="zh-CN" altLang="en-US" dirty="0"/>
              <a:t>估计法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178F4F-9F96-4256-ADB2-0FD56A49F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76475"/>
            <a:ext cx="8229600" cy="4280736"/>
          </a:xfrm>
        </p:spPr>
        <p:txBody>
          <a:bodyPr/>
          <a:lstStyle/>
          <a:p>
            <a:r>
              <a:rPr lang="en-US" altLang="zh-CN" dirty="0"/>
              <a:t>I. J. Good 1953 </a:t>
            </a:r>
            <a:r>
              <a:rPr lang="zh-CN" altLang="en-US" dirty="0"/>
              <a:t>年引用 </a:t>
            </a:r>
            <a:r>
              <a:rPr lang="en-US" altLang="zh-CN" dirty="0"/>
              <a:t>Turing </a:t>
            </a:r>
            <a:r>
              <a:rPr lang="zh-CN" altLang="en-US" dirty="0"/>
              <a:t>的方法来估计概率分布。</a:t>
            </a:r>
            <a:endParaRPr lang="en-US" altLang="zh-CN" dirty="0"/>
          </a:p>
          <a:p>
            <a:r>
              <a:rPr lang="zh-CN" altLang="en-US" dirty="0"/>
              <a:t>参数定义：</a:t>
            </a:r>
            <a:endParaRPr lang="en-US" altLang="zh-CN" dirty="0"/>
          </a:p>
          <a:p>
            <a:pPr lvl="1"/>
            <a:r>
              <a:rPr lang="en-US" altLang="zh-CN" dirty="0"/>
              <a:t>N</a:t>
            </a:r>
            <a:r>
              <a:rPr lang="zh-CN" altLang="en-US" dirty="0"/>
              <a:t>表示样本数据的大小 </a:t>
            </a:r>
            <a:endParaRPr lang="en-US" altLang="zh-CN" dirty="0"/>
          </a:p>
          <a:p>
            <a:pPr lvl="1"/>
            <a:r>
              <a:rPr lang="en-US" altLang="zh-CN" dirty="0"/>
              <a:t>N</a:t>
            </a:r>
            <a:r>
              <a:rPr lang="en-US" altLang="zh-CN" baseline="-25000" dirty="0"/>
              <a:t>r</a:t>
            </a:r>
            <a:r>
              <a:rPr lang="en-US" altLang="zh-CN" dirty="0"/>
              <a:t> = |{x</a:t>
            </a:r>
            <a:r>
              <a:rPr lang="en-US" altLang="zh-CN" baseline="-25000" dirty="0"/>
              <a:t>j</a:t>
            </a:r>
            <a:r>
              <a:rPr lang="en-US" altLang="zh-CN" dirty="0"/>
              <a:t> : #(x</a:t>
            </a:r>
            <a:r>
              <a:rPr lang="en-US" altLang="zh-CN" baseline="-25000" dirty="0"/>
              <a:t>j</a:t>
            </a:r>
            <a:r>
              <a:rPr lang="en-US" altLang="zh-CN" dirty="0"/>
              <a:t>) = r}|</a:t>
            </a:r>
            <a:r>
              <a:rPr lang="zh-CN" altLang="en-US" dirty="0"/>
              <a:t>，表示出现</a:t>
            </a:r>
            <a:r>
              <a:rPr lang="en-US" altLang="zh-CN" dirty="0"/>
              <a:t>r</a:t>
            </a:r>
            <a:r>
              <a:rPr lang="zh-CN" altLang="en-US" dirty="0"/>
              <a:t>次的事件的个数</a:t>
            </a:r>
            <a:endParaRPr lang="en-US" altLang="zh-CN" dirty="0"/>
          </a:p>
          <a:p>
            <a:pPr lvl="1"/>
            <a:r>
              <a:rPr lang="zh-CN" altLang="en-US" dirty="0"/>
              <a:t>举例：</a:t>
            </a:r>
            <a:endParaRPr lang="en-US" altLang="zh-CN" dirty="0"/>
          </a:p>
          <a:p>
            <a:pPr lvl="2"/>
            <a:r>
              <a:rPr lang="en-US" altLang="zh-CN" dirty="0"/>
              <a:t>W = {  the,  bad,  cat,  the,  cat }</a:t>
            </a:r>
            <a:r>
              <a:rPr lang="zh-CN" altLang="en-US" dirty="0"/>
              <a:t>，</a:t>
            </a:r>
            <a:r>
              <a:rPr lang="en-US" altLang="zh-CN" dirty="0"/>
              <a:t>N=5</a:t>
            </a:r>
          </a:p>
          <a:p>
            <a:pPr lvl="2"/>
            <a:r>
              <a:rPr lang="en-US" altLang="zh-CN" dirty="0"/>
              <a:t>Q = {  the,  bad,  cat,  dog }</a:t>
            </a:r>
            <a:r>
              <a:rPr lang="zh-CN" altLang="en-US" dirty="0"/>
              <a:t>，验证集合</a:t>
            </a:r>
            <a:endParaRPr lang="en-US" altLang="zh-CN" dirty="0"/>
          </a:p>
          <a:p>
            <a:pPr lvl="2"/>
            <a:r>
              <a:rPr lang="en-US" altLang="zh-CN" dirty="0"/>
              <a:t>N</a:t>
            </a:r>
            <a:r>
              <a:rPr lang="en-US" altLang="zh-CN" baseline="-25000" dirty="0"/>
              <a:t>0 </a:t>
            </a:r>
            <a:r>
              <a:rPr lang="en-US" altLang="zh-CN" dirty="0"/>
              <a:t>= 1     </a:t>
            </a:r>
            <a:r>
              <a:rPr lang="zh-CN" altLang="en-US" dirty="0"/>
              <a:t>因为</a:t>
            </a:r>
            <a:r>
              <a:rPr lang="en-US" altLang="zh-CN" dirty="0"/>
              <a:t>W</a:t>
            </a:r>
            <a:r>
              <a:rPr lang="zh-CN" altLang="en-US" dirty="0"/>
              <a:t>中无</a:t>
            </a:r>
            <a:r>
              <a:rPr lang="en-US" altLang="zh-CN" dirty="0"/>
              <a:t>dog,</a:t>
            </a:r>
          </a:p>
          <a:p>
            <a:pPr lvl="2"/>
            <a:r>
              <a:rPr lang="en-US" altLang="zh-CN" dirty="0"/>
              <a:t>N</a:t>
            </a:r>
            <a:r>
              <a:rPr lang="en-US" altLang="zh-CN" baseline="-25000" dirty="0"/>
              <a:t>1</a:t>
            </a:r>
            <a:r>
              <a:rPr lang="en-US" altLang="zh-CN" dirty="0"/>
              <a:t> = 1     </a:t>
            </a:r>
            <a:r>
              <a:rPr lang="zh-CN" altLang="en-US" dirty="0"/>
              <a:t>因为</a:t>
            </a:r>
            <a:r>
              <a:rPr lang="en-US" altLang="zh-CN" dirty="0"/>
              <a:t>W</a:t>
            </a:r>
            <a:r>
              <a:rPr lang="zh-CN" altLang="en-US" dirty="0"/>
              <a:t>中</a:t>
            </a:r>
            <a:r>
              <a:rPr lang="en-US" altLang="zh-CN" dirty="0"/>
              <a:t>bad</a:t>
            </a:r>
            <a:r>
              <a:rPr lang="zh-CN" altLang="en-US" dirty="0"/>
              <a:t>出现</a:t>
            </a:r>
            <a:r>
              <a:rPr lang="en-US" altLang="zh-CN" dirty="0"/>
              <a:t>1</a:t>
            </a:r>
            <a:r>
              <a:rPr lang="zh-CN" altLang="en-US" dirty="0"/>
              <a:t>次</a:t>
            </a:r>
            <a:r>
              <a:rPr lang="en-US" altLang="zh-CN" dirty="0"/>
              <a:t>, </a:t>
            </a:r>
          </a:p>
          <a:p>
            <a:pPr lvl="2"/>
            <a:r>
              <a:rPr lang="en-US" altLang="zh-CN" dirty="0"/>
              <a:t>N</a:t>
            </a:r>
            <a:r>
              <a:rPr lang="en-US" altLang="zh-CN" baseline="-25000" dirty="0"/>
              <a:t>2</a:t>
            </a:r>
            <a:r>
              <a:rPr lang="en-US" altLang="zh-CN" dirty="0"/>
              <a:t> = 2     </a:t>
            </a:r>
            <a:r>
              <a:rPr lang="zh-CN" altLang="en-US" dirty="0"/>
              <a:t>因为</a:t>
            </a:r>
            <a:r>
              <a:rPr lang="en-US" altLang="zh-CN" dirty="0"/>
              <a:t>W</a:t>
            </a:r>
            <a:r>
              <a:rPr lang="zh-CN" altLang="en-US" dirty="0"/>
              <a:t>中</a:t>
            </a:r>
            <a:r>
              <a:rPr lang="en-US" altLang="zh-CN" dirty="0"/>
              <a:t>cat</a:t>
            </a:r>
            <a:r>
              <a:rPr lang="zh-CN" altLang="en-US" dirty="0"/>
              <a:t>和</a:t>
            </a:r>
            <a:r>
              <a:rPr lang="en-US" altLang="zh-CN" dirty="0"/>
              <a:t>the</a:t>
            </a:r>
            <a:r>
              <a:rPr lang="zh-CN" altLang="en-US" dirty="0"/>
              <a:t>都出现过</a:t>
            </a:r>
            <a:r>
              <a:rPr lang="en-US" altLang="zh-CN" dirty="0"/>
              <a:t>2</a:t>
            </a:r>
            <a:r>
              <a:rPr lang="zh-CN" altLang="en-US" dirty="0"/>
              <a:t>次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3593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7C9ADE-E249-4813-995C-4DA64C648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古德</a:t>
            </a:r>
            <a:r>
              <a:rPr lang="en-US" altLang="zh-CN" dirty="0"/>
              <a:t>-</a:t>
            </a:r>
            <a:r>
              <a:rPr lang="zh-CN" altLang="en-US" dirty="0"/>
              <a:t>图灵</a:t>
            </a:r>
            <a:r>
              <a:rPr lang="en-US" altLang="zh-CN" dirty="0"/>
              <a:t>(Good-Turing)</a:t>
            </a:r>
            <a:r>
              <a:rPr lang="zh-CN" altLang="en-US" dirty="0"/>
              <a:t>估计法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43C7EE2-20CB-4E77-B69F-DC3E3A2170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6087" y="2124075"/>
                <a:ext cx="8229600" cy="4364957"/>
              </a:xfrm>
            </p:spPr>
            <p:txBody>
              <a:bodyPr/>
              <a:lstStyle/>
              <a:p>
                <a:r>
                  <a:rPr lang="en-US" altLang="zh-CN" b="1" dirty="0"/>
                  <a:t>Good-Turing </a:t>
                </a:r>
                <a:r>
                  <a:rPr lang="zh-CN" altLang="en-US" dirty="0"/>
                  <a:t>估计在样本中出现 </a:t>
                </a:r>
                <a:r>
                  <a:rPr lang="en-US" altLang="zh-CN" b="1" i="1" dirty="0"/>
                  <a:t>r </a:t>
                </a:r>
                <a:r>
                  <a:rPr lang="zh-CN" altLang="en-US" dirty="0"/>
                  <a:t>次的事件的概率为： 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调整次数，</a:t>
                </a:r>
                <a:r>
                  <a:rPr lang="zh-CN" altLang="en-US" i="1" dirty="0"/>
                  <a:t> </a:t>
                </a:r>
                <a:r>
                  <a:rPr lang="en-US" altLang="zh-CN" i="1" dirty="0"/>
                  <a:t>r</a:t>
                </a:r>
                <a:r>
                  <a:rPr lang="en-US" altLang="zh-CN" dirty="0"/>
                  <a:t>* = (</a:t>
                </a:r>
                <a:r>
                  <a:rPr lang="en-US" altLang="zh-CN" i="1" dirty="0"/>
                  <a:t>r </a:t>
                </a:r>
                <a:r>
                  <a:rPr lang="en-US" altLang="zh-CN" dirty="0"/>
                  <a:t>+1)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m:rPr>
                            <m:sty m:val="p"/>
                          </m:rPr>
                          <a:rPr lang="en-US" altLang="zh-CN" i="1" baseline="-2500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m:rPr>
                            <m:sty m:val="p"/>
                          </m:rPr>
                          <a:rPr lang="en-US" altLang="zh-CN" i="1" baseline="-25000">
                            <a:latin typeface="Cambria Math" panose="02040503050406030204" pitchFamily="18" charset="0"/>
                          </a:rPr>
                          <m:t>r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nor/>
                      </m:rPr>
                      <a:rPr lang="en-US" altLang="zh-CN" baseline="30000" dirty="0"/>
                      <m:t>^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i="1" dirty="0"/>
                          <m:t>r</m:t>
                        </m:r>
                        <m:r>
                          <m:rPr>
                            <m:nor/>
                          </m:rPr>
                          <a:rPr lang="en-US" altLang="zh-CN" dirty="0"/>
                          <m:t>∗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zh-CN" altLang="en-US" i="1">
                        <a:latin typeface="Cambria Math" panose="02040503050406030204" pitchFamily="18" charset="0"/>
                      </a:rPr>
                      <m:t>（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）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m:rPr>
                            <m:sty m:val="p"/>
                          </m:rPr>
                          <a:rPr lang="en-US" altLang="zh-CN" i="1" baseline="-2500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m:rPr>
                            <m:sty m:val="p"/>
                          </m:rPr>
                          <a:rPr lang="en-US" altLang="zh-CN" i="1" baseline="-25000">
                            <a:latin typeface="Cambria Math" panose="02040503050406030204" pitchFamily="18" charset="0"/>
                          </a:rPr>
                          <m:t>r</m:t>
                        </m:r>
                      </m:den>
                    </m:f>
                  </m:oMath>
                </a14:m>
                <a:endParaRPr lang="pt-BR" altLang="zh-CN" dirty="0"/>
              </a:p>
              <a:p>
                <a:pPr marL="342900" lvl="1" indent="0">
                  <a:buNone/>
                </a:pPr>
                <a:endParaRPr lang="pt-BR" altLang="zh-CN" dirty="0"/>
              </a:p>
              <a:p>
                <a:pPr marL="342900" lvl="1" indent="0">
                  <a:buNone/>
                </a:pPr>
                <a:br>
                  <a:rPr lang="pt-BR" altLang="zh-CN" dirty="0"/>
                </a:b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43C7EE2-20CB-4E77-B69F-DC3E3A2170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087" y="2124075"/>
                <a:ext cx="8229600" cy="4364957"/>
              </a:xfrm>
              <a:blipFill>
                <a:blip r:embed="rId3"/>
                <a:stretch>
                  <a:fillRect l="-963" t="-1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268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E07BA-AFF7-4B4C-9A5B-F5E46CD0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古德</a:t>
            </a:r>
            <a:r>
              <a:rPr lang="en-US" altLang="zh-CN" dirty="0"/>
              <a:t>-</a:t>
            </a:r>
            <a:r>
              <a:rPr lang="zh-CN" altLang="en-US" dirty="0"/>
              <a:t>图灵</a:t>
            </a:r>
            <a:r>
              <a:rPr lang="en-US" altLang="zh-CN" dirty="0"/>
              <a:t>(Good-Turing)</a:t>
            </a:r>
            <a:r>
              <a:rPr lang="zh-CN" altLang="en-US" dirty="0"/>
              <a:t>估计法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1A204ED-84FB-489A-92BE-DAA2A1662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证明约束条件：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/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altLang="zh-CN" baseline="30000" dirty="0"/>
                          <m:t>^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en-US" altLang="zh-CN" dirty="0"/>
                  <a:t> 1                        </a:t>
                </a:r>
                <a:r>
                  <a:rPr lang="zh-CN" altLang="en-US" dirty="0"/>
                  <a:t>①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/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altLang="zh-CN" baseline="30000" dirty="0"/>
                          <m:t>^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/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altLang="zh-CN" baseline="30000" dirty="0"/>
                          <m:t>^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i="1" baseline="-2500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nary>
                  </m:oMath>
                </a14:m>
                <a:r>
                  <a:rPr lang="en-US" altLang="zh-CN" dirty="0"/>
                  <a:t>                                    </a:t>
                </a:r>
                <a:r>
                  <a:rPr lang="zh-CN" altLang="en-US" dirty="0"/>
                  <a:t>②</a:t>
                </a:r>
                <a:endParaRPr lang="en-US" altLang="zh-CN" dirty="0"/>
              </a:p>
              <a:p>
                <a:pPr marL="342900" lvl="1" indent="0">
                  <a:buNone/>
                </a:pPr>
                <a:r>
                  <a:rPr lang="en-US" altLang="zh-CN" dirty="0"/>
                  <a:t>          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[(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nary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i="1" baseline="-2500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baseline="-2500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i="1" baseline="-2500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baseline="-2500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zh-CN" dirty="0"/>
              </a:p>
              <a:p>
                <a:pPr marL="342900" lvl="1" indent="0">
                  <a:buNone/>
                </a:pPr>
                <a:r>
                  <a:rPr lang="en-US" altLang="zh-CN" dirty="0"/>
                  <a:t>	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baseline="-2500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 baseline="-2500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baseline="-25000" dirty="0"/>
                  <a:t>                                                      </a:t>
                </a:r>
                <a:r>
                  <a:rPr lang="zh-CN" altLang="en-US" dirty="0"/>
                  <a:t>③</a:t>
                </a:r>
                <a:endParaRPr lang="en-US" altLang="zh-CN" baseline="-25000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nor/>
                          </m:rPr>
                          <a:rPr lang="zh-CN" altLang="en-US"/>
                          <m:t>∞  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i="1" dirty="0"/>
                          <m:t>r</m:t>
                        </m:r>
                        <m:r>
                          <m:rPr>
                            <m:nor/>
                          </m:rPr>
                          <a:rPr lang="en-US" altLang="zh-CN" baseline="30000" dirty="0"/>
                          <m:t>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i="1" baseline="-2500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nor/>
                          </m:rPr>
                          <a:rPr lang="zh-CN" altLang="en-US"/>
                          <m:t>∞  </m:t>
                        </m:r>
                      </m:sup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（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）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i="1" baseline="-2500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i="1" baseline="-2500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nary>
                  </m:oMath>
                </a14:m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nor/>
                          </m:rPr>
                          <a:rPr lang="zh-CN" altLang="en-US"/>
                          <m:t>∞  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m:rPr>
                            <m:sty m:val="p"/>
                          </m:rPr>
                          <a:rPr lang="en-US" altLang="zh-CN" i="1" baseline="-2500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</m:nary>
                  </m:oMath>
                </a14:m>
                <a:r>
                  <a:rPr lang="en-US" altLang="zh-CN" dirty="0"/>
                  <a:t> =N    </a:t>
                </a:r>
                <a:r>
                  <a:rPr lang="zh-CN" altLang="en-US" dirty="0"/>
                  <a:t>④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③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④</a:t>
                </a:r>
                <a:r>
                  <a:rPr lang="en-US" altLang="zh-CN" dirty="0">
                    <a:sym typeface="Wingdings" panose="05000000000000000000" pitchFamily="2" charset="2"/>
                  </a:rPr>
                  <a:t></a:t>
                </a:r>
                <a:r>
                  <a:rPr lang="zh-CN" altLang="en-US" dirty="0">
                    <a:sym typeface="Wingdings" panose="05000000000000000000" pitchFamily="2" charset="2"/>
                  </a:rPr>
                  <a:t>①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1A204ED-84FB-489A-92BE-DAA2A1662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593" t="-155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48952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ECD23-9E68-4730-8774-3DF61C387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古德</a:t>
            </a:r>
            <a:r>
              <a:rPr lang="en-US" altLang="zh-CN" dirty="0"/>
              <a:t>-</a:t>
            </a:r>
            <a:r>
              <a:rPr lang="zh-CN" altLang="en-US" dirty="0"/>
              <a:t>图灵</a:t>
            </a:r>
            <a:r>
              <a:rPr lang="en-US" altLang="zh-CN" dirty="0"/>
              <a:t>(Good-Turing)</a:t>
            </a:r>
            <a:r>
              <a:rPr lang="zh-CN" altLang="en-US" dirty="0"/>
              <a:t>估计法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DC0D170-B1AD-4B59-BDAD-31DFAEF95D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证明德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图灵</a:t>
                </a:r>
                <a:r>
                  <a:rPr lang="en-US" altLang="zh-CN" dirty="0"/>
                  <a:t>(Good-Turing)</a:t>
                </a:r>
                <a:r>
                  <a:rPr lang="zh-CN" altLang="en-US" dirty="0"/>
                  <a:t>估计法思想：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把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概率剩余量分配给所有未见的事件（</a:t>
                </a:r>
                <a:r>
                  <a:rPr lang="en-US" altLang="zh-CN" dirty="0"/>
                  <a:t>r=0</a:t>
                </a:r>
                <a:r>
                  <a:rPr lang="zh-CN" altLang="en-US" dirty="0"/>
                  <a:t>的事件）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未平滑：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nary>
                  </m:oMath>
                </a14:m>
                <a:r>
                  <a:rPr lang="en-US" altLang="zh-CN" dirty="0"/>
                  <a:t> = 1</a:t>
                </a:r>
              </a:p>
              <a:p>
                <a:pPr lvl="1"/>
                <a:r>
                  <a:rPr lang="zh-CN" altLang="en-US" dirty="0"/>
                  <a:t>平滑后：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 baseline="-2500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 baseline="-2500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nary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 baseline="-25000">
                            <a:latin typeface="Cambria Math" panose="02040503050406030204" pitchFamily="18" charset="0"/>
                          </a:rPr>
                          <m:t>𝑟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altLang="zh-CN" dirty="0"/>
                  <a:t> &lt; 1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DC0D170-B1AD-4B59-BDAD-31DFAEF95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1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902962C-3742-4961-9039-01C4925D5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592" y="4387835"/>
            <a:ext cx="4735734" cy="167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005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9B1ADF-9965-446A-B73C-C864930F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古德</a:t>
            </a:r>
            <a:r>
              <a:rPr lang="en-US" altLang="zh-CN" dirty="0"/>
              <a:t>-</a:t>
            </a:r>
            <a:r>
              <a:rPr lang="zh-CN" altLang="en-US" dirty="0"/>
              <a:t>图灵</a:t>
            </a:r>
            <a:r>
              <a:rPr lang="en-US" altLang="zh-CN" dirty="0"/>
              <a:t>(Good-Turing)</a:t>
            </a:r>
            <a:r>
              <a:rPr lang="zh-CN" altLang="en-US" dirty="0"/>
              <a:t>估计法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B5B1FA-D756-4FFB-BE9D-BA11B60E8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/>
              <a:t>举例：</a:t>
            </a:r>
            <a:endParaRPr lang="en-US" altLang="zh-CN" sz="1800" dirty="0"/>
          </a:p>
          <a:p>
            <a:r>
              <a:rPr lang="zh-CN" altLang="en-US" sz="1800" b="1" dirty="0"/>
              <a:t>训练集合：</a:t>
            </a:r>
            <a:endParaRPr lang="zh-CN" altLang="en-US" sz="1800" dirty="0"/>
          </a:p>
          <a:p>
            <a:pPr marL="0" indent="0">
              <a:buNone/>
            </a:pPr>
            <a:r>
              <a:rPr lang="en-US" altLang="zh-CN" sz="1800" dirty="0"/>
              <a:t>	T={s, what, is, it, what, is, small, ?}, |T|=8   </a:t>
            </a:r>
          </a:p>
          <a:p>
            <a:r>
              <a:rPr lang="zh-CN" altLang="en-US" sz="1800" b="1" dirty="0"/>
              <a:t>验证集合：</a:t>
            </a:r>
            <a:endParaRPr lang="zh-CN" altLang="en-US" sz="1800" dirty="0"/>
          </a:p>
          <a:p>
            <a:pPr marL="0" indent="0">
              <a:buNone/>
            </a:pPr>
            <a:r>
              <a:rPr lang="en-US" altLang="zh-CN" sz="1800" dirty="0"/>
              <a:t>	V={what, is, it, small, ?, s, flying, birds, are, a, bird, .}, |V|=12</a:t>
            </a:r>
          </a:p>
          <a:p>
            <a:endParaRPr lang="en-US" altLang="zh-CN" sz="1800" dirty="0"/>
          </a:p>
          <a:p>
            <a:r>
              <a:rPr lang="zh-CN" altLang="en-US" sz="1800" dirty="0"/>
              <a:t>在训练集合上，我们得到：</a:t>
            </a:r>
          </a:p>
          <a:p>
            <a:pPr marL="0" indent="0">
              <a:buNone/>
            </a:pPr>
            <a:r>
              <a:rPr lang="en-US" altLang="zh-CN" sz="1800" dirty="0"/>
              <a:t>	p(s) = p(it) = p(small) = p(?) = 0.125, p(what) = p(is) = 0.25</a:t>
            </a:r>
            <a:r>
              <a:rPr lang="zh-CN" altLang="en-US" sz="1800" dirty="0"/>
              <a:t>，其他为</a:t>
            </a:r>
            <a:r>
              <a:rPr lang="en-US" altLang="zh-CN" sz="1800" dirty="0"/>
              <a:t>0</a:t>
            </a:r>
          </a:p>
          <a:p>
            <a:r>
              <a:rPr lang="zh-CN" altLang="en-US" sz="1800" dirty="0"/>
              <a:t>如果不经过平滑处理，则验证集上两句子的概率分别为：</a:t>
            </a:r>
          </a:p>
          <a:p>
            <a:pPr marL="0" indent="0">
              <a:buNone/>
            </a:pPr>
            <a:r>
              <a:rPr lang="en-US" altLang="zh-CN" sz="1800" dirty="0"/>
              <a:t>	p(what is it?) =</a:t>
            </a:r>
            <a:r>
              <a:rPr lang="zh-CN" altLang="en-US" sz="1800" dirty="0"/>
              <a:t>（</a:t>
            </a:r>
            <a:r>
              <a:rPr lang="en-US" altLang="zh-CN" sz="1800" dirty="0"/>
              <a:t>0.25*2</a:t>
            </a:r>
            <a:r>
              <a:rPr lang="zh-CN" altLang="en-US" sz="1800" dirty="0"/>
              <a:t>）*（</a:t>
            </a:r>
            <a:r>
              <a:rPr lang="en-US" altLang="zh-CN" sz="1800" dirty="0"/>
              <a:t>0.125*2</a:t>
            </a:r>
            <a:r>
              <a:rPr lang="zh-CN" altLang="en-US" sz="1800" dirty="0"/>
              <a:t>）≈ </a:t>
            </a:r>
            <a:r>
              <a:rPr lang="en-US" altLang="zh-CN" sz="1800" dirty="0"/>
              <a:t>0.001 </a:t>
            </a:r>
          </a:p>
          <a:p>
            <a:pPr marL="0" indent="0">
              <a:buNone/>
            </a:pPr>
            <a:r>
              <a:rPr lang="en-US" altLang="zh-CN" sz="1800" dirty="0"/>
              <a:t>	 p(it is flying.) = 0.125 * 0.25 *</a:t>
            </a:r>
            <a:r>
              <a:rPr lang="zh-CN" altLang="en-US" sz="1800" dirty="0"/>
              <a:t>（</a:t>
            </a:r>
            <a:r>
              <a:rPr lang="en-US" altLang="zh-CN" sz="1800" dirty="0"/>
              <a:t>0*2</a:t>
            </a:r>
            <a:r>
              <a:rPr lang="zh-CN" altLang="en-US" sz="1800" dirty="0"/>
              <a:t>）</a:t>
            </a:r>
            <a:r>
              <a:rPr lang="en-US" altLang="zh-CN" sz="1800" dirty="0"/>
              <a:t>= 0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96104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6A1B28-E0C1-408D-9703-2AD6DF50E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古德</a:t>
            </a:r>
            <a:r>
              <a:rPr lang="en-US" altLang="zh-CN" dirty="0"/>
              <a:t>-</a:t>
            </a:r>
            <a:r>
              <a:rPr lang="zh-CN" altLang="en-US" dirty="0"/>
              <a:t>图灵</a:t>
            </a:r>
            <a:r>
              <a:rPr lang="en-US" altLang="zh-CN" dirty="0"/>
              <a:t>(Good-Turing)</a:t>
            </a:r>
            <a:r>
              <a:rPr lang="zh-CN" altLang="en-US" dirty="0"/>
              <a:t>估计法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E6F6C1-5BA2-4D33-8C3B-7B0FD10EC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2027237"/>
            <a:ext cx="8229600" cy="3849688"/>
          </a:xfrm>
        </p:spPr>
        <p:txBody>
          <a:bodyPr/>
          <a:lstStyle/>
          <a:p>
            <a:r>
              <a:rPr lang="en-US" altLang="zh-CN" b="1" dirty="0"/>
              <a:t> 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86DFADB-1056-4142-8F28-296633E0B798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970545" y="2118227"/>
              <a:ext cx="7583905" cy="21473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16781">
                      <a:extLst>
                        <a:ext uri="{9D8B030D-6E8A-4147-A177-3AD203B41FA5}">
                          <a16:colId xmlns:a16="http://schemas.microsoft.com/office/drawing/2014/main" val="357297382"/>
                        </a:ext>
                      </a:extLst>
                    </a:gridCol>
                    <a:gridCol w="1516781">
                      <a:extLst>
                        <a:ext uri="{9D8B030D-6E8A-4147-A177-3AD203B41FA5}">
                          <a16:colId xmlns:a16="http://schemas.microsoft.com/office/drawing/2014/main" val="3041442320"/>
                        </a:ext>
                      </a:extLst>
                    </a:gridCol>
                    <a:gridCol w="1516781">
                      <a:extLst>
                        <a:ext uri="{9D8B030D-6E8A-4147-A177-3AD203B41FA5}">
                          <a16:colId xmlns:a16="http://schemas.microsoft.com/office/drawing/2014/main" val="2735326230"/>
                        </a:ext>
                      </a:extLst>
                    </a:gridCol>
                    <a:gridCol w="1516781">
                      <a:extLst>
                        <a:ext uri="{9D8B030D-6E8A-4147-A177-3AD203B41FA5}">
                          <a16:colId xmlns:a16="http://schemas.microsoft.com/office/drawing/2014/main" val="2408825996"/>
                        </a:ext>
                      </a:extLst>
                    </a:gridCol>
                    <a:gridCol w="1516781">
                      <a:extLst>
                        <a:ext uri="{9D8B030D-6E8A-4147-A177-3AD203B41FA5}">
                          <a16:colId xmlns:a16="http://schemas.microsoft.com/office/drawing/2014/main" val="2878088324"/>
                        </a:ext>
                      </a:extLst>
                    </a:gridCol>
                  </a:tblGrid>
                  <a:tr h="2924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r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N</a:t>
                          </a:r>
                          <a:r>
                            <a:rPr lang="en-US" altLang="zh-CN" sz="2000" baseline="-25000" dirty="0"/>
                            <a:t>r</a:t>
                          </a:r>
                          <a:endParaRPr lang="zh-CN" altLang="en-US" sz="20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r*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0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000" baseline="30000" dirty="0"/>
                                  <m:t>^</m:t>
                                </m:r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0516701"/>
                      </a:ext>
                    </a:extLst>
                  </a:tr>
                  <a:tr h="707594"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0.667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0.056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.,</a:t>
                          </a:r>
                          <a:r>
                            <a:rPr lang="en-US" altLang="zh-CN" sz="2000" dirty="0" err="1"/>
                            <a:t>flying,birds,are,bird,a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4556431"/>
                      </a:ext>
                    </a:extLst>
                  </a:tr>
                  <a:tr h="521761"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0.083</a:t>
                          </a:r>
                          <a:endParaRPr lang="zh-CN" altLang="en-US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b="0" i="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It,s,small</a:t>
                          </a:r>
                          <a:r>
                            <a:rPr lang="en-US" altLang="zh-CN" sz="20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,?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8700919"/>
                      </a:ext>
                    </a:extLst>
                  </a:tr>
                  <a:tr h="521761"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2</a:t>
                          </a:r>
                          <a:r>
                            <a:rPr lang="zh-CN" altLang="en-US" sz="2000" dirty="0"/>
                            <a:t>（保持）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0.167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 err="1"/>
                            <a:t>What,is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4341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86DFADB-1056-4142-8F28-296633E0B798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970545" y="2118227"/>
              <a:ext cx="7583905" cy="21473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16781">
                      <a:extLst>
                        <a:ext uri="{9D8B030D-6E8A-4147-A177-3AD203B41FA5}">
                          <a16:colId xmlns:a16="http://schemas.microsoft.com/office/drawing/2014/main" val="357297382"/>
                        </a:ext>
                      </a:extLst>
                    </a:gridCol>
                    <a:gridCol w="1516781">
                      <a:extLst>
                        <a:ext uri="{9D8B030D-6E8A-4147-A177-3AD203B41FA5}">
                          <a16:colId xmlns:a16="http://schemas.microsoft.com/office/drawing/2014/main" val="3041442320"/>
                        </a:ext>
                      </a:extLst>
                    </a:gridCol>
                    <a:gridCol w="1516781">
                      <a:extLst>
                        <a:ext uri="{9D8B030D-6E8A-4147-A177-3AD203B41FA5}">
                          <a16:colId xmlns:a16="http://schemas.microsoft.com/office/drawing/2014/main" val="2735326230"/>
                        </a:ext>
                      </a:extLst>
                    </a:gridCol>
                    <a:gridCol w="1516781">
                      <a:extLst>
                        <a:ext uri="{9D8B030D-6E8A-4147-A177-3AD203B41FA5}">
                          <a16:colId xmlns:a16="http://schemas.microsoft.com/office/drawing/2014/main" val="2408825996"/>
                        </a:ext>
                      </a:extLst>
                    </a:gridCol>
                    <a:gridCol w="1516781">
                      <a:extLst>
                        <a:ext uri="{9D8B030D-6E8A-4147-A177-3AD203B41FA5}">
                          <a16:colId xmlns:a16="http://schemas.microsoft.com/office/drawing/2014/main" val="2878088324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r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N</a:t>
                          </a:r>
                          <a:r>
                            <a:rPr lang="en-US" altLang="zh-CN" sz="2000" baseline="-25000" dirty="0"/>
                            <a:t>r</a:t>
                          </a:r>
                          <a:endParaRPr lang="zh-CN" altLang="en-US" sz="20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r*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00402" t="-6154" r="-101606" b="-44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0516701"/>
                      </a:ext>
                    </a:extLst>
                  </a:tr>
                  <a:tr h="707594"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0.667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0.056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.,</a:t>
                          </a:r>
                          <a:r>
                            <a:rPr lang="en-US" altLang="zh-CN" sz="2000" dirty="0" err="1"/>
                            <a:t>flying,birds,are,bird,a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4556431"/>
                      </a:ext>
                    </a:extLst>
                  </a:tr>
                  <a:tr h="521761"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0.083</a:t>
                          </a:r>
                          <a:endParaRPr lang="zh-CN" altLang="en-US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b="0" i="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It,s,small</a:t>
                          </a:r>
                          <a:r>
                            <a:rPr lang="en-US" altLang="zh-CN" sz="20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,?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8700919"/>
                      </a:ext>
                    </a:extLst>
                  </a:tr>
                  <a:tr h="521761"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2</a:t>
                          </a:r>
                          <a:r>
                            <a:rPr lang="zh-CN" altLang="en-US" sz="2000" dirty="0"/>
                            <a:t>（保持）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0.167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 err="1"/>
                            <a:t>What,is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43414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F3130E81-B68E-4C25-8DAB-0E108AFBCE5C}"/>
              </a:ext>
            </a:extLst>
          </p:cNvPr>
          <p:cNvSpPr/>
          <p:nvPr/>
        </p:nvSpPr>
        <p:spPr>
          <a:xfrm>
            <a:off x="1114009" y="5044585"/>
            <a:ext cx="75839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经过平滑处理，则验证集上两句子的概率分别为：</a:t>
            </a:r>
            <a:endParaRPr lang="en-US" altLang="zh-CN" dirty="0"/>
          </a:p>
          <a:p>
            <a:r>
              <a:rPr lang="en-US" altLang="zh-CN" dirty="0"/>
              <a:t>p`(what is it?) = 0.167 * 0.167 * 0.083 * 0.083 ≈ 0.0001921</a:t>
            </a:r>
          </a:p>
          <a:p>
            <a:r>
              <a:rPr lang="en-US" altLang="zh-CN" dirty="0"/>
              <a:t>p`(it is flying.) = 0.083 * 0.167 * 0.056 * 0.056 ≈ 0.0000434681</a:t>
            </a:r>
            <a:endParaRPr lang="zh-CN" altLang="en-US" dirty="0"/>
          </a:p>
        </p:txBody>
      </p:sp>
      <p:sp>
        <p:nvSpPr>
          <p:cNvPr id="6" name="标注: 线形 5">
            <a:extLst>
              <a:ext uri="{FF2B5EF4-FFF2-40B4-BE49-F238E27FC236}">
                <a16:creationId xmlns:a16="http://schemas.microsoft.com/office/drawing/2014/main" id="{B526554B-8A36-4B39-9719-D233F796BBB9}"/>
              </a:ext>
            </a:extLst>
          </p:cNvPr>
          <p:cNvSpPr/>
          <p:nvPr/>
        </p:nvSpPr>
        <p:spPr>
          <a:xfrm>
            <a:off x="6394781" y="4356573"/>
            <a:ext cx="1401682" cy="565180"/>
          </a:xfrm>
          <a:prstGeom prst="borderCallout1">
            <a:avLst>
              <a:gd name="adj1" fmla="val 18750"/>
              <a:gd name="adj2" fmla="val -8333"/>
              <a:gd name="adj3" fmla="val -55394"/>
              <a:gd name="adj4" fmla="val -832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</a:t>
            </a:r>
            <a:r>
              <a:rPr lang="en-US" altLang="zh-CN" baseline="-25000" dirty="0"/>
              <a:t>3</a:t>
            </a:r>
            <a:r>
              <a:rPr lang="en-US" altLang="zh-CN" dirty="0"/>
              <a:t>=0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2832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语言模型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2124075"/>
            <a:ext cx="8229600" cy="38496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 合乎语法，词义清晰 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 </a:t>
            </a:r>
            <a:r>
              <a:rPr lang="en-US" altLang="zh-CN" dirty="0"/>
              <a:t>e.g.</a:t>
            </a:r>
            <a:r>
              <a:rPr lang="zh-CN" altLang="en-US" dirty="0"/>
              <a:t>美联储主席本</a:t>
            </a:r>
            <a:r>
              <a:rPr lang="en-US" altLang="zh-CN" dirty="0"/>
              <a:t>·</a:t>
            </a:r>
            <a:r>
              <a:rPr lang="zh-CN" altLang="en-US" dirty="0"/>
              <a:t>伯南克昨天告诉媒体</a:t>
            </a:r>
            <a:r>
              <a:rPr lang="en-US" altLang="zh-CN" dirty="0"/>
              <a:t>7000</a:t>
            </a:r>
            <a:r>
              <a:rPr lang="zh-CN" altLang="en-US" dirty="0"/>
              <a:t>亿美元的救助资金将借给上百家银行、保险公司和汽车公司。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/>
              <a:t>语法不通，词义还算清晰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 </a:t>
            </a:r>
            <a:r>
              <a:rPr lang="en-US" altLang="zh-CN" dirty="0"/>
              <a:t>e.g.</a:t>
            </a:r>
            <a:r>
              <a:rPr lang="zh-CN" altLang="en-US" dirty="0"/>
              <a:t> 本</a:t>
            </a:r>
            <a:r>
              <a:rPr lang="en-US" altLang="zh-CN" dirty="0"/>
              <a:t>·</a:t>
            </a:r>
            <a:r>
              <a:rPr lang="zh-CN" altLang="en-US" dirty="0"/>
              <a:t>伯南克美联储主席昨天</a:t>
            </a:r>
            <a:r>
              <a:rPr lang="en-US" altLang="zh-CN" dirty="0"/>
              <a:t>7000</a:t>
            </a:r>
            <a:r>
              <a:rPr lang="zh-CN" altLang="en-US" dirty="0"/>
              <a:t>亿美元的救助资金告诉媒体将借给银行、保险公司和汽车公司上百家。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endParaRPr lang="zh-CN" alt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 语法不通，词义不清晰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 </a:t>
            </a:r>
            <a:r>
              <a:rPr lang="en-US" altLang="zh-CN" dirty="0"/>
              <a:t>e.g. </a:t>
            </a:r>
            <a:r>
              <a:rPr lang="zh-CN" altLang="en-US" dirty="0"/>
              <a:t>美主车公席本</a:t>
            </a:r>
            <a:r>
              <a:rPr lang="en-US" altLang="zh-CN" dirty="0"/>
              <a:t>·</a:t>
            </a:r>
            <a:r>
              <a:rPr lang="zh-CN" altLang="en-US" dirty="0"/>
              <a:t>伯联汽司储南克救昨诉媒体</a:t>
            </a:r>
            <a:r>
              <a:rPr lang="en-US" altLang="zh-CN" dirty="0"/>
              <a:t>70</a:t>
            </a:r>
            <a:r>
              <a:rPr lang="zh-CN" altLang="en-US" dirty="0"/>
              <a:t>的助天告资</a:t>
            </a:r>
            <a:r>
              <a:rPr lang="en-US" altLang="zh-CN" dirty="0"/>
              <a:t>00</a:t>
            </a:r>
            <a:r>
              <a:rPr lang="zh-CN" altLang="en-US" dirty="0"/>
              <a:t>亿美将借给上元险公百金行、保家银司和。</a:t>
            </a:r>
          </a:p>
        </p:txBody>
      </p:sp>
    </p:spTree>
    <p:extLst>
      <p:ext uri="{BB962C8B-B14F-4D97-AF65-F5344CB8AC3E}">
        <p14:creationId xmlns:p14="http://schemas.microsoft.com/office/powerpoint/2010/main" val="35529087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2F35A2-D767-45F1-B189-E97D384D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Katz backing-off</a:t>
            </a:r>
            <a:r>
              <a:rPr lang="zh-CN" altLang="en-US" dirty="0">
                <a:solidFill>
                  <a:schemeClr val="tx1"/>
                </a:solidFill>
              </a:rPr>
              <a:t>平滑方法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A2DE67-3238-432B-9B95-379F9DAE6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S. M. Katz </a:t>
            </a:r>
            <a:r>
              <a:rPr lang="zh-CN" altLang="en-US" dirty="0"/>
              <a:t>于 </a:t>
            </a:r>
            <a:r>
              <a:rPr lang="en-US" altLang="zh-CN" b="1" dirty="0"/>
              <a:t>1987 </a:t>
            </a:r>
            <a:r>
              <a:rPr lang="zh-CN" altLang="en-US" dirty="0"/>
              <a:t>年提出，所以又称 </a:t>
            </a:r>
            <a:r>
              <a:rPr lang="en-US" altLang="zh-CN" b="1" dirty="0"/>
              <a:t>Katz </a:t>
            </a:r>
            <a:r>
              <a:rPr lang="zh-CN" altLang="en-US" dirty="0"/>
              <a:t>后</a:t>
            </a:r>
            <a:br>
              <a:rPr lang="zh-CN" altLang="en-US" dirty="0"/>
            </a:br>
            <a:r>
              <a:rPr lang="zh-CN" altLang="en-US" dirty="0"/>
              <a:t>退法。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u="sng" dirty="0">
                <a:solidFill>
                  <a:srgbClr val="FF0000"/>
                </a:solidFill>
              </a:rPr>
              <a:t>基本思想</a:t>
            </a:r>
            <a:r>
              <a:rPr lang="zh-CN" altLang="en-US" dirty="0"/>
              <a:t>： 当某一事件在样本中出现的频率</a:t>
            </a:r>
            <a:br>
              <a:rPr lang="zh-CN" altLang="en-US" dirty="0"/>
            </a:br>
            <a:r>
              <a:rPr lang="zh-CN" altLang="en-US" dirty="0"/>
              <a:t>大于</a:t>
            </a:r>
            <a:r>
              <a:rPr lang="en-US" altLang="zh-CN" b="1" i="1" dirty="0"/>
              <a:t>K </a:t>
            </a:r>
            <a:r>
              <a:rPr lang="en-US" altLang="zh-CN" b="1" dirty="0"/>
              <a:t>(</a:t>
            </a:r>
            <a:r>
              <a:rPr lang="zh-CN" altLang="en-US" dirty="0"/>
              <a:t>通常取 </a:t>
            </a:r>
            <a:r>
              <a:rPr lang="en-US" altLang="zh-CN" b="1" i="1" dirty="0"/>
              <a:t>K </a:t>
            </a:r>
            <a:r>
              <a:rPr lang="zh-CN" altLang="en-US" dirty="0"/>
              <a:t>为</a:t>
            </a:r>
            <a:r>
              <a:rPr lang="en-US" altLang="zh-CN" b="1" dirty="0"/>
              <a:t>0 </a:t>
            </a:r>
            <a:r>
              <a:rPr lang="zh-CN" altLang="en-US" dirty="0"/>
              <a:t>或</a:t>
            </a:r>
            <a:r>
              <a:rPr lang="en-US" altLang="zh-CN" b="1" dirty="0"/>
              <a:t>1)</a:t>
            </a:r>
            <a:r>
              <a:rPr lang="zh-CN" altLang="en-US" dirty="0"/>
              <a:t>时，运用最大似然估计</a:t>
            </a:r>
            <a:br>
              <a:rPr lang="zh-CN" altLang="en-US" dirty="0"/>
            </a:br>
            <a:r>
              <a:rPr lang="zh-CN" altLang="en-US" dirty="0"/>
              <a:t>减值来估计其概率，否则，使用低阶的，即 </a:t>
            </a:r>
            <a:r>
              <a:rPr lang="en-US" altLang="zh-CN" b="1" dirty="0"/>
              <a:t>(</a:t>
            </a:r>
            <a:r>
              <a:rPr lang="en-US" altLang="zh-CN" b="1" i="1" dirty="0"/>
              <a:t>n</a:t>
            </a:r>
            <a:r>
              <a:rPr lang="en-US" altLang="zh-CN" b="1" dirty="0"/>
              <a:t>-</a:t>
            </a:r>
            <a:br>
              <a:rPr lang="en-US" altLang="zh-CN" b="1" dirty="0"/>
            </a:br>
            <a:r>
              <a:rPr lang="en-US" altLang="zh-CN" b="1" dirty="0"/>
              <a:t>1)gram </a:t>
            </a:r>
            <a:r>
              <a:rPr lang="zh-CN" altLang="en-US" dirty="0"/>
              <a:t>的概率替代 </a:t>
            </a:r>
            <a:r>
              <a:rPr lang="en-US" altLang="zh-CN" b="1" i="1" dirty="0"/>
              <a:t>n</a:t>
            </a:r>
            <a:r>
              <a:rPr lang="en-US" altLang="zh-CN" b="1" dirty="0"/>
              <a:t>-gram </a:t>
            </a:r>
            <a:r>
              <a:rPr lang="zh-CN" altLang="en-US" dirty="0"/>
              <a:t>概率，而这种替代需</a:t>
            </a:r>
            <a:br>
              <a:rPr lang="zh-CN" altLang="en-US" dirty="0"/>
            </a:br>
            <a:r>
              <a:rPr lang="zh-CN" altLang="en-US" dirty="0"/>
              <a:t>受归一化因子</a:t>
            </a:r>
            <a:r>
              <a:rPr lang="en-US" altLang="zh-CN" dirty="0"/>
              <a:t>α </a:t>
            </a:r>
            <a:r>
              <a:rPr lang="zh-CN" altLang="en-US" dirty="0"/>
              <a:t>的作用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56129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E73F5-B6EB-4456-BB8E-079CBB3F3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Katz backing-off</a:t>
            </a:r>
            <a:r>
              <a:rPr lang="zh-CN" altLang="en-US" dirty="0">
                <a:solidFill>
                  <a:schemeClr val="tx1"/>
                </a:solidFill>
              </a:rPr>
              <a:t>平滑方法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F5CB373-36EE-4265-8EEA-35B3E0FBCF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以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元文法模型，举例说明</a:t>
                </a:r>
                <a:r>
                  <a:rPr lang="en-US" altLang="zh-CN" dirty="0"/>
                  <a:t>Katz</a:t>
                </a:r>
                <a:r>
                  <a:rPr lang="zh-CN" altLang="en-US" dirty="0"/>
                  <a:t>平滑方法：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   对于一个出现次数为</a:t>
                </a:r>
                <a:r>
                  <a:rPr lang="en-US" altLang="zh-CN" dirty="0"/>
                  <a:t>r=c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w</a:t>
                </a:r>
                <a:r>
                  <a:rPr lang="en-US" altLang="zh-CN" baseline="30000" dirty="0"/>
                  <a:t>i</a:t>
                </a:r>
                <a:r>
                  <a:rPr lang="en-US" altLang="zh-CN" baseline="-25000" dirty="0"/>
                  <a:t>i-1</a:t>
                </a:r>
                <a:r>
                  <a:rPr lang="zh-CN" altLang="en-US" dirty="0"/>
                  <a:t>）的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元语法，</a:t>
                </a:r>
                <a:r>
                  <a:rPr lang="en-US" altLang="zh-CN" dirty="0"/>
                  <a:t> w</a:t>
                </a:r>
                <a:r>
                  <a:rPr lang="en-US" altLang="zh-CN" baseline="30000" dirty="0"/>
                  <a:t>i</a:t>
                </a:r>
                <a:r>
                  <a:rPr lang="en-US" altLang="zh-CN" baseline="-25000" dirty="0"/>
                  <a:t>i-1 </a:t>
                </a:r>
                <a:r>
                  <a:rPr lang="en-US" altLang="zh-CN" dirty="0"/>
                  <a:t>=w</a:t>
                </a:r>
                <a:r>
                  <a:rPr lang="en-US" altLang="zh-CN" baseline="-25000" dirty="0"/>
                  <a:t>i-1</a:t>
                </a:r>
                <a:r>
                  <a:rPr lang="en-US" altLang="zh-CN" dirty="0"/>
                  <a:t>w</a:t>
                </a:r>
                <a:r>
                  <a:rPr lang="en-US" altLang="zh-CN" baseline="-25000" dirty="0"/>
                  <a:t>i</a:t>
                </a:r>
                <a:r>
                  <a:rPr lang="zh-CN" altLang="en-US" baseline="-25000" dirty="0"/>
                  <a:t>，</a:t>
                </a:r>
                <a:endParaRPr lang="en-US" altLang="zh-CN" baseline="-25000" dirty="0"/>
              </a:p>
              <a:p>
                <a:pPr marL="0" indent="0">
                  <a:buNone/>
                </a:pPr>
                <a:r>
                  <a:rPr lang="zh-CN" altLang="en-US" dirty="0"/>
                  <a:t>   使用如下公式计算修正的计数：</a:t>
                </a:r>
                <a:r>
                  <a:rPr lang="en-US" altLang="zh-CN" dirty="0"/>
                  <a:t>	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             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baseline="-25000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zh-CN" dirty="0"/>
                      <m:t>P</m:t>
                    </m:r>
                    <m:r>
                      <m:rPr>
                        <m:nor/>
                      </m:rPr>
                      <a:rPr lang="en-US" altLang="zh-CN" baseline="-25000" dirty="0"/>
                      <m:t>ML</m:t>
                    </m:r>
                  </m:oMath>
                </a14:m>
                <a:r>
                  <a:rPr lang="zh-CN" altLang="en-US" dirty="0"/>
                  <a:t>（</a:t>
                </a:r>
                <a:r>
                  <a:rPr lang="en-US" altLang="zh-CN" dirty="0"/>
                  <a:t> w</a:t>
                </a:r>
                <a:r>
                  <a:rPr lang="en-US" altLang="zh-CN" baseline="-25000" dirty="0"/>
                  <a:t>i</a:t>
                </a:r>
                <a:r>
                  <a:rPr lang="en-US" altLang="zh-CN" dirty="0"/>
                  <a:t>|w</a:t>
                </a:r>
                <a:r>
                  <a:rPr lang="en-US" altLang="zh-CN" baseline="-25000" dirty="0"/>
                  <a:t>i-1 </a:t>
                </a:r>
                <a:r>
                  <a:rPr lang="zh-CN" altLang="en-US" dirty="0"/>
                  <a:t>）     如果 </a:t>
                </a:r>
                <a:r>
                  <a:rPr lang="en-US" altLang="zh-CN" dirty="0"/>
                  <a:t>r&gt;k 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p</a:t>
                </a:r>
                <a:r>
                  <a:rPr lang="en-US" altLang="zh-CN" baseline="-25000" dirty="0"/>
                  <a:t>katz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 w</a:t>
                </a:r>
                <a:r>
                  <a:rPr lang="en-US" altLang="zh-CN" baseline="-25000" dirty="0"/>
                  <a:t>i</a:t>
                </a:r>
                <a:r>
                  <a:rPr lang="en-US" altLang="zh-CN" dirty="0"/>
                  <a:t>|w</a:t>
                </a:r>
                <a:r>
                  <a:rPr lang="en-US" altLang="zh-CN" baseline="-25000" dirty="0"/>
                  <a:t>i-1 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=          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                                     α * P</a:t>
                </a:r>
                <a:r>
                  <a:rPr lang="en-US" altLang="zh-CN" baseline="-25000" dirty="0"/>
                  <a:t>ML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w</a:t>
                </a:r>
                <a:r>
                  <a:rPr lang="en-US" altLang="zh-CN" baseline="-25000" dirty="0"/>
                  <a:t>i</a:t>
                </a:r>
                <a:r>
                  <a:rPr lang="zh-CN" altLang="en-US" dirty="0"/>
                  <a:t>）              其他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F5CB373-36EE-4265-8EEA-35B3E0FBCF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1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左大括号 3">
            <a:extLst>
              <a:ext uri="{FF2B5EF4-FFF2-40B4-BE49-F238E27FC236}">
                <a16:creationId xmlns:a16="http://schemas.microsoft.com/office/drawing/2014/main" id="{B661EFA2-F008-495C-BA1F-1179CED799FB}"/>
              </a:ext>
            </a:extLst>
          </p:cNvPr>
          <p:cNvSpPr/>
          <p:nvPr/>
        </p:nvSpPr>
        <p:spPr>
          <a:xfrm>
            <a:off x="2971800" y="4018546"/>
            <a:ext cx="409074" cy="132347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5419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D6024D-9D6B-4B87-A264-9F949D34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Katz backing-off</a:t>
            </a:r>
            <a:r>
              <a:rPr lang="zh-CN" altLang="en-US" dirty="0">
                <a:solidFill>
                  <a:schemeClr val="tx1"/>
                </a:solidFill>
              </a:rPr>
              <a:t>平滑方法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A423006-64F3-44A6-8DD5-1BD531AA64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2124075"/>
                <a:ext cx="8434137" cy="41243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zh-CN" dirty="0"/>
                      <m:t>P</m:t>
                    </m:r>
                    <m:r>
                      <m:rPr>
                        <m:nor/>
                      </m:rPr>
                      <a:rPr lang="en-US" altLang="zh-CN" baseline="-25000" dirty="0"/>
                      <m:t>ML</m:t>
                    </m:r>
                  </m:oMath>
                </a14:m>
                <a:r>
                  <a:rPr lang="zh-CN" altLang="en-US" dirty="0"/>
                  <a:t>（</a:t>
                </a:r>
                <a:r>
                  <a:rPr lang="en-US" altLang="zh-CN" dirty="0"/>
                  <a:t> w</a:t>
                </a:r>
                <a:r>
                  <a:rPr lang="en-US" altLang="zh-CN" baseline="-25000" dirty="0"/>
                  <a:t>i</a:t>
                </a:r>
                <a:r>
                  <a:rPr lang="en-US" altLang="zh-CN" dirty="0"/>
                  <a:t>|w</a:t>
                </a:r>
                <a:r>
                  <a:rPr lang="en-US" altLang="zh-CN" baseline="-25000" dirty="0"/>
                  <a:t>i-1 </a:t>
                </a:r>
                <a:r>
                  <a:rPr lang="zh-CN" altLang="en-US" dirty="0"/>
                  <a:t>）    如果 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＞</a:t>
                </a:r>
                <a:r>
                  <a:rPr lang="en-US" altLang="zh-CN" dirty="0"/>
                  <a:t>0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p</a:t>
                </a:r>
                <a:r>
                  <a:rPr lang="en-US" altLang="zh-CN" baseline="-25000" dirty="0"/>
                  <a:t>katz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 w</a:t>
                </a:r>
                <a:r>
                  <a:rPr lang="en-US" altLang="zh-CN" baseline="-25000" dirty="0"/>
                  <a:t>i </a:t>
                </a:r>
                <a:r>
                  <a:rPr lang="en-US" altLang="zh-CN" dirty="0"/>
                  <a:t>| w</a:t>
                </a:r>
                <a:r>
                  <a:rPr lang="en-US" altLang="zh-CN" baseline="-25000" dirty="0"/>
                  <a:t>i-1 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=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                                         α*P</a:t>
                </a:r>
                <a:r>
                  <a:rPr lang="en-US" altLang="zh-CN" baseline="-25000" dirty="0"/>
                  <a:t>ML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w</a:t>
                </a:r>
                <a:r>
                  <a:rPr lang="en-US" altLang="zh-CN" baseline="-25000" dirty="0"/>
                  <a:t>i</a:t>
                </a:r>
                <a:r>
                  <a:rPr lang="zh-CN" altLang="en-US" dirty="0"/>
                  <a:t>）                </a:t>
                </a:r>
                <a:r>
                  <a:rPr lang="en-US" altLang="zh-CN" dirty="0"/>
                  <a:t>r=0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d</a:t>
                </a:r>
                <a:r>
                  <a:rPr lang="en-US" altLang="zh-CN" baseline="-25000" dirty="0"/>
                  <a:t>r</a:t>
                </a:r>
                <a:r>
                  <a:rPr lang="zh-CN" altLang="en-US" dirty="0"/>
                  <a:t>称为折扣率，取值：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一般近似的令 </a:t>
                </a:r>
                <a:r>
                  <a:rPr lang="en-US" altLang="zh-CN" dirty="0"/>
                  <a:t>d</a:t>
                </a:r>
                <a:r>
                  <a:rPr lang="en-US" altLang="zh-CN" baseline="-25000" dirty="0"/>
                  <a:t>r </a:t>
                </a:r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i="1" dirty="0"/>
                          <m:t>r</m:t>
                        </m:r>
                        <m:r>
                          <m:rPr>
                            <m:nor/>
                          </m:rPr>
                          <a:rPr lang="en-US" altLang="zh-CN" dirty="0"/>
                          <m:t>∗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</m:t>
                        </m:r>
                      </m:den>
                    </m:f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*是古德图灵的修正值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A423006-64F3-44A6-8DD5-1BD531AA64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2124075"/>
                <a:ext cx="8434137" cy="4124325"/>
              </a:xfrm>
              <a:blipFill>
                <a:blip r:embed="rId3"/>
                <a:stretch>
                  <a:fillRect l="-1157" t="-1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左大括号 3">
            <a:extLst>
              <a:ext uri="{FF2B5EF4-FFF2-40B4-BE49-F238E27FC236}">
                <a16:creationId xmlns:a16="http://schemas.microsoft.com/office/drawing/2014/main" id="{34E442CE-2AF6-4057-A5AB-9C92BF8F6A7E}"/>
              </a:ext>
            </a:extLst>
          </p:cNvPr>
          <p:cNvSpPr/>
          <p:nvPr/>
        </p:nvSpPr>
        <p:spPr>
          <a:xfrm>
            <a:off x="3416968" y="2105527"/>
            <a:ext cx="409074" cy="132347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1234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5FD4FF-06B7-4486-8B88-051399A9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Katz backing-off</a:t>
            </a:r>
            <a:r>
              <a:rPr lang="zh-CN" altLang="en-US" dirty="0">
                <a:solidFill>
                  <a:schemeClr val="tx1"/>
                </a:solidFill>
              </a:rPr>
              <a:t>平滑方法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9C532D3-3C2C-433C-AAFA-BE27EE6768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6087" y="1905638"/>
                <a:ext cx="8229600" cy="4581525"/>
              </a:xfrm>
            </p:spPr>
            <p:txBody>
              <a:bodyPr/>
              <a:lstStyle/>
              <a:p>
                <a:r>
                  <a:rPr lang="en-US" altLang="zh-CN" dirty="0"/>
                  <a:t>dr</a:t>
                </a:r>
                <a:r>
                  <a:rPr lang="zh-CN" altLang="en-US" dirty="0"/>
                  <a:t>称为折扣率，取值：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①</a:t>
                </a:r>
                <a:r>
                  <a:rPr lang="en-US" altLang="zh-CN" dirty="0"/>
                  <a:t>r&gt;K , (Katz </a:t>
                </a:r>
                <a:r>
                  <a:rPr lang="zh-CN" altLang="en-US" dirty="0"/>
                  <a:t>建议 </a:t>
                </a:r>
                <a:r>
                  <a:rPr lang="en-US" altLang="zh-CN" dirty="0"/>
                  <a:t>K = 5 )</a:t>
                </a:r>
                <a:r>
                  <a:rPr lang="zh-CN" altLang="en-US" dirty="0"/>
                  <a:t>， </a:t>
                </a:r>
                <a:r>
                  <a:rPr lang="en-US" altLang="zh-CN" dirty="0"/>
                  <a:t>d</a:t>
                </a:r>
                <a:r>
                  <a:rPr lang="en-US" altLang="zh-CN" baseline="-25000" dirty="0"/>
                  <a:t>r</a:t>
                </a:r>
                <a:r>
                  <a:rPr lang="en-US" altLang="zh-CN" dirty="0"/>
                  <a:t>=1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②1 ≤ r ≤ K </a:t>
                </a:r>
                <a:r>
                  <a:rPr lang="zh-CN" altLang="en-US" dirty="0"/>
                  <a:t>，与</a:t>
                </a:r>
                <a:r>
                  <a:rPr lang="en-US" altLang="zh-CN" dirty="0"/>
                  <a:t>Good-Truing</a:t>
                </a:r>
                <a:r>
                  <a:rPr lang="zh-CN" altLang="en-US" dirty="0"/>
                  <a:t>估计预测的减值量成比例 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			</a:t>
                </a:r>
                <a:r>
                  <a:rPr lang="en-US" altLang="zh-CN" dirty="0"/>
                  <a:t>1 - d</a:t>
                </a:r>
                <a:r>
                  <a:rPr lang="en-US" altLang="zh-CN" baseline="-25000" dirty="0"/>
                  <a:t>r</a:t>
                </a:r>
                <a:r>
                  <a:rPr lang="en-US" altLang="zh-CN" dirty="0"/>
                  <a:t> = µ(1 -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i="1" dirty="0"/>
                          <m:t>r</m:t>
                        </m:r>
                        <m:r>
                          <m:rPr>
                            <m:nor/>
                          </m:rPr>
                          <a:rPr lang="en-US" altLang="zh-CN" dirty="0"/>
                          <m:t>∗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</m:t>
                        </m:r>
                      </m:den>
                    </m:f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）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③全局二元语法分布中被折扣的计数总量等于根据</a:t>
                </a:r>
                <a:r>
                  <a:rPr lang="en-US" altLang="zh-CN" dirty="0"/>
                  <a:t>Good-Turing</a:t>
                </a:r>
                <a:r>
                  <a:rPr lang="zh-CN" altLang="en-US" dirty="0"/>
                  <a:t>估计应该分配给次数为零的二元语法的总数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	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CN" i="1" baseline="-2500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en-US" altLang="zh-CN" i="1" baseline="-2500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）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</m:nary>
                  </m:oMath>
                </a14:m>
                <a:r>
                  <a:rPr lang="en-US" altLang="zh-CN" dirty="0"/>
                  <a:t> = n</a:t>
                </a:r>
                <a:r>
                  <a:rPr lang="en-US" altLang="zh-CN" baseline="-25000" dirty="0"/>
                  <a:t>1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唯一解：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altLang="zh-CN" sz="2800" i="1" baseline="-2500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altLang="zh-CN" sz="2800" dirty="0"/>
                  <a:t>=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9C532D3-3C2C-433C-AAFA-BE27EE6768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087" y="1905638"/>
                <a:ext cx="8229600" cy="4581525"/>
              </a:xfrm>
              <a:blipFill>
                <a:blip r:embed="rId3"/>
                <a:stretch>
                  <a:fillRect l="-1111" t="-1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9EEE113-DCF3-4D91-B42F-6B529F99E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59" y="5301208"/>
            <a:ext cx="2199881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578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A2E973-0CD6-4676-A5A2-B31BCA5D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Katz backing-off</a:t>
            </a:r>
            <a:r>
              <a:rPr lang="zh-CN" altLang="en-US" dirty="0">
                <a:solidFill>
                  <a:schemeClr val="tx1"/>
                </a:solidFill>
              </a:rPr>
              <a:t>平滑方法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9A901B7-3895-4820-8CA1-970281A407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归一化因子</a:t>
                </a:r>
                <a:r>
                  <a:rPr lang="en-US" altLang="zh-CN" dirty="0"/>
                  <a:t>α</a:t>
                </a:r>
                <a:r>
                  <a:rPr lang="zh-CN" altLang="en-US" dirty="0"/>
                  <a:t>的计算，根据约束条件</a:t>
                </a:r>
                <a:endParaRPr lang="en-US" altLang="zh-CN" dirty="0"/>
              </a:p>
              <a:p>
                <a:r>
                  <a:rPr lang="en-US" altLang="zh-CN" dirty="0"/>
                  <a:t>1=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zh-CN" dirty="0"/>
                          <m:t>p</m:t>
                        </m:r>
                        <m:r>
                          <m:rPr>
                            <m:nor/>
                          </m:rPr>
                          <a:rPr lang="en-US" altLang="zh-CN" baseline="-25000" dirty="0"/>
                          <m:t>katz</m:t>
                        </m:r>
                        <m:r>
                          <m:rPr>
                            <m:nor/>
                          </m:rPr>
                          <a:rPr lang="zh-CN" altLang="en-US" dirty="0"/>
                          <m:t>（</m:t>
                        </m:r>
                        <m:r>
                          <m:rPr>
                            <m:nor/>
                          </m:rPr>
                          <a:rPr lang="en-US" altLang="zh-CN" dirty="0"/>
                          <m:t> </m:t>
                        </m:r>
                        <m:r>
                          <m:rPr>
                            <m:nor/>
                          </m:rPr>
                          <a:rPr lang="en-US" altLang="zh-CN" dirty="0"/>
                          <m:t>wi</m:t>
                        </m:r>
                        <m:r>
                          <m:rPr>
                            <m:nor/>
                          </m:rPr>
                          <a:rPr lang="en-US" altLang="zh-CN" dirty="0"/>
                          <m:t>|</m:t>
                        </m:r>
                        <m:r>
                          <m:rPr>
                            <m:nor/>
                          </m:rPr>
                          <a:rPr lang="en-US" altLang="zh-CN" dirty="0"/>
                          <m:t>wi</m:t>
                        </m:r>
                        <m:r>
                          <m:rPr>
                            <m:nor/>
                          </m:rPr>
                          <a:rPr lang="en-US" altLang="zh-CN" baseline="-25000" dirty="0"/>
                          <m:t>−1 </m:t>
                        </m:r>
                        <m:r>
                          <m:rPr>
                            <m:nor/>
                          </m:rPr>
                          <a:rPr lang="zh-CN" altLang="en-US" dirty="0"/>
                          <m:t>）</m:t>
                        </m:r>
                      </m:e>
                    </m:nary>
                  </m:oMath>
                </a14:m>
                <a:r>
                  <a:rPr lang="en-US" altLang="zh-CN" dirty="0"/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zh-CN" dirty="0"/>
                          <m:t>p</m:t>
                        </m:r>
                        <m:r>
                          <m:rPr>
                            <m:nor/>
                          </m:rPr>
                          <a:rPr lang="en-US" altLang="zh-CN" baseline="-25000" dirty="0"/>
                          <m:t>katz</m:t>
                        </m:r>
                        <m:r>
                          <m:rPr>
                            <m:nor/>
                          </m:rPr>
                          <a:rPr lang="zh-CN" altLang="en-US" dirty="0"/>
                          <m:t>（</m:t>
                        </m:r>
                        <m:r>
                          <m:rPr>
                            <m:nor/>
                          </m:rPr>
                          <a:rPr lang="en-US" altLang="zh-CN" dirty="0"/>
                          <m:t> </m:t>
                        </m:r>
                        <m:r>
                          <m:rPr>
                            <m:nor/>
                          </m:rPr>
                          <a:rPr lang="en-US" altLang="zh-CN" dirty="0"/>
                          <m:t>wi</m:t>
                        </m:r>
                        <m:r>
                          <m:rPr>
                            <m:nor/>
                          </m:rPr>
                          <a:rPr lang="en-US" altLang="zh-CN" dirty="0"/>
                          <m:t>|</m:t>
                        </m:r>
                        <m:r>
                          <m:rPr>
                            <m:nor/>
                          </m:rPr>
                          <a:rPr lang="en-US" altLang="zh-CN" dirty="0"/>
                          <m:t>wi</m:t>
                        </m:r>
                        <m:r>
                          <m:rPr>
                            <m:nor/>
                          </m:rPr>
                          <a:rPr lang="en-US" altLang="zh-CN" baseline="-25000" dirty="0"/>
                          <m:t>−1 </m:t>
                        </m:r>
                        <m:r>
                          <m:rPr>
                            <m:nor/>
                          </m:rPr>
                          <a:rPr lang="zh-CN" altLang="en-US" dirty="0"/>
                          <m:t>）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pPr marL="342900" lvl="1" indent="0">
                  <a:buNone/>
                </a:pPr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  <m:sup/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 baseline="-25000" dirty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PML</m:t>
                        </m:r>
                        <m:r>
                          <m:rPr>
                            <m:nor/>
                          </m:rPr>
                          <a:rPr lang="zh-CN" altLang="en-US" dirty="0"/>
                          <m:t>（</m:t>
                        </m:r>
                        <m:r>
                          <m:rPr>
                            <m:nor/>
                          </m:rPr>
                          <a:rPr lang="en-US" altLang="zh-CN" dirty="0"/>
                          <m:t> </m:t>
                        </m:r>
                        <m:r>
                          <m:rPr>
                            <m:nor/>
                          </m:rPr>
                          <a:rPr lang="en-US" altLang="zh-CN" dirty="0"/>
                          <m:t>wi</m:t>
                        </m:r>
                        <m:r>
                          <m:rPr>
                            <m:nor/>
                          </m:rPr>
                          <a:rPr lang="en-US" altLang="zh-CN" dirty="0"/>
                          <m:t>|</m:t>
                        </m:r>
                        <m:r>
                          <m:rPr>
                            <m:nor/>
                          </m:rPr>
                          <a:rPr lang="en-US" altLang="zh-CN" dirty="0"/>
                          <m:t>wi</m:t>
                        </m:r>
                        <m:r>
                          <m:rPr>
                            <m:nor/>
                          </m:rPr>
                          <a:rPr lang="en-US" altLang="zh-CN" baseline="-25000" dirty="0"/>
                          <m:t>−1 </m:t>
                        </m:r>
                        <m:r>
                          <m:rPr>
                            <m:nor/>
                          </m:rPr>
                          <a:rPr lang="en-US" altLang="zh-CN" b="0" i="1" dirty="0" smtClean="0"/>
                          <m:t>)</m:t>
                        </m:r>
                      </m:e>
                    </m:nary>
                  </m:oMath>
                </a14:m>
                <a:r>
                  <a:rPr lang="en-US" altLang="zh-CN" dirty="0"/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zh-CN" dirty="0"/>
                          <m:t>α</m:t>
                        </m:r>
                        <m:r>
                          <m:rPr>
                            <m:nor/>
                          </m:rPr>
                          <a:rPr lang="en-US" altLang="zh-CN" dirty="0"/>
                          <m:t> ∗ </m:t>
                        </m:r>
                        <m:r>
                          <m:rPr>
                            <m:nor/>
                          </m:rPr>
                          <a:rPr lang="en-US" altLang="zh-CN" dirty="0"/>
                          <m:t>PML</m:t>
                        </m:r>
                        <m:r>
                          <m:rPr>
                            <m:nor/>
                          </m:rPr>
                          <a:rPr lang="zh-CN" altLang="en-US" dirty="0"/>
                          <m:t>（</m:t>
                        </m:r>
                        <m:r>
                          <m:rPr>
                            <m:nor/>
                          </m:rPr>
                          <a:rPr lang="en-US" altLang="zh-CN" dirty="0"/>
                          <m:t>w</m:t>
                        </m:r>
                        <m:r>
                          <m:rPr>
                            <m:nor/>
                          </m:rPr>
                          <a:rPr lang="en-US" altLang="zh-CN" baseline="-25000" dirty="0"/>
                          <m:t>i</m:t>
                        </m:r>
                        <m:r>
                          <m:rPr>
                            <m:nor/>
                          </m:rPr>
                          <a:rPr lang="zh-CN" altLang="en-US" dirty="0"/>
                          <m:t>）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marL="342900" lvl="1" indent="0">
                  <a:buNone/>
                </a:pPr>
                <a:endParaRPr lang="en-US" altLang="zh-CN" dirty="0"/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α</m:t>
                    </m:r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sub>
                          <m:sup/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i="1" baseline="-25000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PML</m:t>
                            </m:r>
                            <m:r>
                              <m:rPr>
                                <m:nor/>
                              </m:rPr>
                              <a:rPr lang="zh-CN" altLang="en-US" dirty="0"/>
                              <m:t>（</m:t>
                            </m:r>
                            <m:r>
                              <m:rPr>
                                <m:nor/>
                              </m:rPr>
                              <a:rPr lang="en-US" altLang="zh-CN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dirty="0"/>
                              <m:t>wi</m:t>
                            </m:r>
                            <m:r>
                              <m:rPr>
                                <m:nor/>
                              </m:rPr>
                              <a:rPr lang="en-US" altLang="zh-CN" dirty="0"/>
                              <m:t>|</m:t>
                            </m:r>
                            <m:r>
                              <m:rPr>
                                <m:nor/>
                              </m:rPr>
                              <a:rPr lang="en-US" altLang="zh-CN" dirty="0"/>
                              <m:t>wi</m:t>
                            </m:r>
                            <m:r>
                              <m:rPr>
                                <m:nor/>
                              </m:rPr>
                              <a:rPr lang="en-US" altLang="zh-CN" baseline="-25000" dirty="0"/>
                              <m:t>−1 </m:t>
                            </m:r>
                            <m:r>
                              <m:rPr>
                                <m:nor/>
                              </m:rPr>
                              <a:rPr lang="en-US" altLang="zh-CN" i="1" dirty="0"/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 altLang="zh-CN" dirty="0"/>
                              <m:t> ∗ </m:t>
                            </m:r>
                            <m:r>
                              <m:rPr>
                                <m:nor/>
                              </m:rPr>
                              <a:rPr lang="en-US" altLang="zh-CN" dirty="0"/>
                              <m:t>PML</m:t>
                            </m:r>
                            <m:r>
                              <m:rPr>
                                <m:nor/>
                              </m:rPr>
                              <a:rPr lang="zh-CN" altLang="en-US" dirty="0"/>
                              <m:t>（</m:t>
                            </m:r>
                            <m:r>
                              <m:rPr>
                                <m:nor/>
                              </m:rPr>
                              <a:rPr lang="en-US" altLang="zh-CN" dirty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en-US" altLang="zh-CN" baseline="-25000" dirty="0"/>
                              <m:t>i</m:t>
                            </m:r>
                            <m:r>
                              <m:rPr>
                                <m:nor/>
                              </m:rPr>
                              <a:rPr lang="zh-CN" altLang="en-US" dirty="0"/>
                              <m:t>）</m:t>
                            </m:r>
                          </m:e>
                        </m:nary>
                      </m:den>
                    </m:f>
                  </m:oMath>
                </a14:m>
                <a:endParaRPr lang="en-US" altLang="zh-CN" dirty="0"/>
              </a:p>
              <a:p>
                <a:pPr marL="342900" lvl="1" indent="0">
                  <a:buNone/>
                </a:pPr>
                <a:r>
                  <a:rPr lang="en-US" altLang="zh-CN" dirty="0"/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sub>
                          <m:sup/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i="1" baseline="-25000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PML</m:t>
                            </m:r>
                            <m:r>
                              <m:rPr>
                                <m:nor/>
                              </m:rPr>
                              <a:rPr lang="zh-CN" altLang="en-US" dirty="0"/>
                              <m:t>（</m:t>
                            </m:r>
                            <m:r>
                              <m:rPr>
                                <m:nor/>
                              </m:rPr>
                              <a:rPr lang="en-US" altLang="zh-CN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dirty="0"/>
                              <m:t>wi</m:t>
                            </m:r>
                            <m:r>
                              <m:rPr>
                                <m:nor/>
                              </m:rPr>
                              <a:rPr lang="en-US" altLang="zh-CN" dirty="0"/>
                              <m:t>|</m:t>
                            </m:r>
                            <m:r>
                              <m:rPr>
                                <m:nor/>
                              </m:rPr>
                              <a:rPr lang="en-US" altLang="zh-CN" dirty="0"/>
                              <m:t>wi</m:t>
                            </m:r>
                            <m:r>
                              <m:rPr>
                                <m:nor/>
                              </m:rPr>
                              <a:rPr lang="en-US" altLang="zh-CN" baseline="-25000" dirty="0"/>
                              <m:t>−1 </m:t>
                            </m:r>
                            <m:r>
                              <m:rPr>
                                <m:nor/>
                              </m:rPr>
                              <a:rPr lang="en-US" altLang="zh-CN" i="1" dirty="0"/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m:rPr>
                                <m:sty m:val="p"/>
                              </m:rPr>
                              <a:rPr lang="en-US" altLang="zh-CN" baseline="-25000" dirty="0">
                                <a:latin typeface="Cambria Math" panose="02040503050406030204" pitchFamily="18" charset="0"/>
                              </a:rPr>
                              <m:t>ML</m:t>
                            </m:r>
                            <m:r>
                              <m:rPr>
                                <m:nor/>
                              </m:rPr>
                              <a:rPr lang="zh-CN" altLang="en-US" dirty="0"/>
                              <m:t>（</m:t>
                            </m:r>
                            <m:r>
                              <m:rPr>
                                <m:nor/>
                              </m:rPr>
                              <a:rPr lang="en-US" altLang="zh-CN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dirty="0"/>
                              <m:t>wi</m:t>
                            </m:r>
                            <m:r>
                              <m:rPr>
                                <m:nor/>
                              </m:rPr>
                              <a:rPr lang="en-US" altLang="zh-CN" i="1" dirty="0"/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9A901B7-3895-4820-8CA1-970281A407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4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00065E2-4F78-4AC9-AC3D-BA1251048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27" y="2124075"/>
            <a:ext cx="7949962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066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51720" y="980728"/>
            <a:ext cx="4089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 err="1">
                <a:latin typeface="+mj-ea"/>
                <a:ea typeface="+mj-ea"/>
              </a:rPr>
              <a:t>Jelinek</a:t>
            </a:r>
            <a:r>
              <a:rPr lang="en-US" altLang="zh-CN" sz="3000" dirty="0">
                <a:latin typeface="+mj-ea"/>
                <a:ea typeface="+mj-ea"/>
              </a:rPr>
              <a:t>-Mercer</a:t>
            </a:r>
            <a:r>
              <a:rPr lang="zh-CN" altLang="en-US" sz="3000" dirty="0">
                <a:latin typeface="+mj-ea"/>
                <a:ea typeface="+mj-ea"/>
              </a:rPr>
              <a:t>平滑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187624" y="2132856"/>
                <a:ext cx="6984776" cy="360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+mn-ea"/>
                  </a:rPr>
                  <a:t>在一批训练语料上构建二元语法模型</a:t>
                </a:r>
                <a:r>
                  <a:rPr lang="en-US" altLang="zh-CN" sz="2400" dirty="0">
                    <a:latin typeface="+mn-ea"/>
                  </a:rPr>
                  <a:t>,</a:t>
                </a:r>
                <a:r>
                  <a:rPr lang="zh-CN" altLang="en-US" sz="2400" dirty="0">
                    <a:latin typeface="+mn-ea"/>
                  </a:rPr>
                  <a:t>若：</a:t>
                </a:r>
                <a:endParaRPr lang="en-US" altLang="zh-CN" sz="2400" dirty="0">
                  <a:latin typeface="+mn-ea"/>
                </a:endParaRPr>
              </a:p>
              <a:p>
                <a:endParaRPr lang="en-US" altLang="zh-CN" dirty="0"/>
              </a:p>
              <a:p>
                <a:r>
                  <a:rPr lang="en-US" altLang="zh-CN" dirty="0"/>
                  <a:t>		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𝑠𝑒𝑛𝑑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= 0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		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𝑠𝑒𝑛𝑑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𝑡h𝑜𝑢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endParaRPr lang="en-US" altLang="zh-CN" dirty="0">
                  <a:latin typeface="Cambria Math" panose="02040503050406030204" pitchFamily="18" charset="0"/>
                </a:endParaRPr>
              </a:p>
              <a:p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zh-CN" altLang="en-US" sz="2400" dirty="0">
                    <a:latin typeface="+mn-ea"/>
                  </a:rPr>
                  <a:t>若按照加法平滑或</a:t>
                </a:r>
                <a:r>
                  <a:rPr lang="en-US" altLang="zh-CN" sz="2400" dirty="0">
                    <a:latin typeface="+mn-ea"/>
                  </a:rPr>
                  <a:t>Good-Turing</a:t>
                </a:r>
                <a:r>
                  <a:rPr lang="zh-CN" altLang="en-US" sz="2400" dirty="0">
                    <a:latin typeface="+mn-ea"/>
                  </a:rPr>
                  <a:t>方法：</a:t>
                </a:r>
                <a:endParaRPr lang="en-US" altLang="zh-CN" sz="2400" dirty="0">
                  <a:latin typeface="+mn-ea"/>
                </a:endParaRPr>
              </a:p>
              <a:p>
                <a:endParaRPr lang="en-US" altLang="zh-CN" dirty="0"/>
              </a:p>
              <a:p>
                <a:r>
                  <a:rPr lang="en-US" altLang="zh-CN" dirty="0"/>
                  <a:t>	        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𝑡h𝑒</m:t>
                        </m:r>
                      </m:e>
                      <m:e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𝑠𝑒𝑛𝑑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𝑡h𝑜𝑢</m:t>
                        </m:r>
                      </m:e>
                      <m:e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𝑠𝑒𝑛𝑑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132856"/>
                <a:ext cx="6984776" cy="3600986"/>
              </a:xfrm>
              <a:prstGeom prst="rect">
                <a:avLst/>
              </a:prstGeom>
              <a:blipFill>
                <a:blip r:embed="rId3"/>
                <a:stretch>
                  <a:fillRect l="-1396" t="-13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5470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187624" y="2060848"/>
                <a:ext cx="6466114" cy="3627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单词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the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比单词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thou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出现的次数要多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,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直觉上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            </m:t>
                    </m:r>
                    <m:r>
                      <a:rPr kumimoji="0" lang="en-US" altLang="zh-CN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r>
                      <a:rPr kumimoji="0" lang="en-US" altLang="zh-CN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18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𝑡h𝑒</m:t>
                    </m:r>
                    <m:r>
                      <a:rPr kumimoji="0" lang="en-US" altLang="zh-CN" sz="18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|</m:t>
                    </m:r>
                    <m:r>
                      <a:rPr kumimoji="0" lang="en-US" altLang="zh-CN" sz="18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𝑠𝑒𝑛𝑑</m:t>
                    </m:r>
                    <m:r>
                      <a:rPr kumimoji="0" lang="en-US" altLang="zh-CN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 &gt; </m:t>
                    </m:r>
                    <m:r>
                      <a:rPr kumimoji="0" lang="en-US" altLang="zh-CN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r>
                      <a:rPr kumimoji="0" lang="en-US" altLang="zh-CN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18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𝑡h𝑜𝑢</m:t>
                    </m:r>
                    <m:r>
                      <a:rPr kumimoji="0" lang="en-US" altLang="zh-CN" sz="18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|</m:t>
                    </m:r>
                    <m:r>
                      <a:rPr kumimoji="0" lang="en-US" altLang="zh-CN" sz="18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𝑠𝑒𝑛𝑑</m:t>
                    </m:r>
                    <m:r>
                      <a:rPr kumimoji="0" lang="en-US" altLang="zh-CN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一元模型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	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p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𝑀𝐿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 </m:t>
                    </m:r>
                    <m:f>
                      <m:f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kumimoji="0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𝑐</m:t>
                            </m:r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060848"/>
                <a:ext cx="6466114" cy="3627211"/>
              </a:xfrm>
              <a:prstGeom prst="rect">
                <a:avLst/>
              </a:prstGeom>
              <a:blipFill>
                <a:blip r:embed="rId3"/>
                <a:stretch>
                  <a:fillRect l="-1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2411760" y="1052736"/>
            <a:ext cx="4175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Jelinek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-Mercer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平滑</a:t>
            </a:r>
          </a:p>
        </p:txBody>
      </p:sp>
    </p:spTree>
    <p:extLst>
      <p:ext uri="{BB962C8B-B14F-4D97-AF65-F5344CB8AC3E}">
        <p14:creationId xmlns:p14="http://schemas.microsoft.com/office/powerpoint/2010/main" val="22854925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11760" y="1124744"/>
            <a:ext cx="3285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Jelinek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-Mercer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平滑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043608" y="2132856"/>
                <a:ext cx="7147437" cy="3689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将二元与一元语法模型进行线性插值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𝑖𝑛𝑡𝑒𝑟𝑝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𝜆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𝑀𝐿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+(1−</m:t>
                      </m:r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𝜆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𝜆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𝑀𝐿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其中</a:t>
                </a:r>
                <a14:m>
                  <m:oMath xmlns:m="http://schemas.openxmlformats.org/officeDocument/2006/math">
                    <m:r>
                      <a:rPr kumimoji="0" lang="zh-CN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𝜆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为模型参数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,</a:t>
                </a:r>
                <a14:m>
                  <m:oMath xmlns:m="http://schemas.openxmlformats.org/officeDocument/2006/math">
                    <m:r>
                      <a:rPr kumimoji="0" lang="en-US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0≤</m:t>
                    </m:r>
                    <m:r>
                      <a:rPr kumimoji="0" lang="zh-CN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𝜆</m:t>
                    </m:r>
                    <m:r>
                      <a:rPr kumimoji="0" lang="en-US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≤1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在</a:t>
                </a:r>
                <a14:m>
                  <m:oMath xmlns:m="http://schemas.openxmlformats.org/officeDocument/2006/math">
                    <m:r>
                      <a:rPr kumimoji="0" lang="zh-CN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𝜆</m:t>
                    </m:r>
                    <m:r>
                      <a: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≠</m:t>
                    </m:r>
                    <m:r>
                      <a:rPr kumimoji="0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时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,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𝑀𝐿</m:t>
                        </m:r>
                      </m:sub>
                    </m:sSub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𝑡h𝑒</m:t>
                        </m:r>
                      </m:e>
                    </m:d>
                    <m:r>
                      <a:rPr kumimoji="0" lang="en-US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&gt;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𝑀𝐿</m:t>
                        </m:r>
                      </m:sub>
                    </m:sSub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𝑡h𝑜𝑢</m:t>
                        </m:r>
                      </m:e>
                    </m:d>
                    <m:r>
                      <a:rPr kumimoji="0" lang="en-US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:</m:t>
                    </m:r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𝑖𝑛𝑡𝑒𝑟𝑝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𝑡h𝑒</m:t>
                          </m:r>
                        </m:e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𝑠𝑒𝑛𝑑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&gt;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𝑖𝑛𝑡𝑒𝑟𝑝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𝑡h𝑜𝑢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|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𝑠𝑒𝑛𝑑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132856"/>
                <a:ext cx="7147437" cy="3689985"/>
              </a:xfrm>
              <a:prstGeom prst="rect">
                <a:avLst/>
              </a:prstGeom>
              <a:blipFill>
                <a:blip r:embed="rId3"/>
                <a:stretch>
                  <a:fillRect l="-1279" t="-13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902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83768" y="1052736"/>
            <a:ext cx="3285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Jelinek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-Mercer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平滑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043608" y="1916832"/>
                <a:ext cx="7747279" cy="4003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插值模型：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𝑖𝑛𝑡𝑒𝑟𝑝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w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        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sSubSup>
                          <m:sSubSup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w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+1</m:t>
                            </m:r>
                          </m:sub>
                          <m:sup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p>
                        </m:sSubSup>
                      </m:sub>
                    </m:sSub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𝑀𝐿</m:t>
                        </m:r>
                      </m:sub>
                    </m:sSub>
                    <m:d>
                      <m:d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w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+1</m:t>
                            </m:r>
                          </m:sub>
                          <m:sup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p>
                        </m:sSubSup>
                      </m:e>
                    </m:d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+(1−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sSubSup>
                          <m:sSubSup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w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+1</m:t>
                            </m:r>
                          </m:sub>
                          <m:sup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p>
                        </m:sSubSup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𝑖𝑛𝑡𝑒𝑟𝑝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|</m:t>
                    </m:r>
                    <m:sSubSup>
                      <m:sSubSup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+2</m:t>
                        </m:r>
                      </m:sub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−1</m:t>
                        </m:r>
                      </m:sup>
                    </m:sSubSup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sSubSup>
                          <m:sSubSup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w</m:t>
                            </m:r>
                          </m:e>
                          <m:sub>
                            <m:r>
                              <a:rPr kumimoji="0" lang="en-US" altLang="zh-CN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US" altLang="zh-CN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CN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+1</m:t>
                            </m:r>
                          </m:sub>
                          <m:sup>
                            <m:r>
                              <a:rPr kumimoji="0" lang="en-US" altLang="zh-CN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p>
                        </m:sSubSup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是一个与历史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+1</m:t>
                        </m:r>
                      </m:sub>
                      <m:sup>
                        <m: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−1</m:t>
                        </m:r>
                      </m:sup>
                    </m:sSubSup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有关的模型参数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模型的含义：第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n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阶平滑模型可以递归地定义为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n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阶最大似然估计模型与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n-1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阶平滑模型之间的线性插值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.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916832"/>
                <a:ext cx="7747279" cy="4003853"/>
              </a:xfrm>
              <a:prstGeom prst="rect">
                <a:avLst/>
              </a:prstGeom>
              <a:blipFill>
                <a:blip r:embed="rId3"/>
                <a:stretch>
                  <a:fillRect l="-1180" t="-12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47380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0870" y="997244"/>
            <a:ext cx="3285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Jelinek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-Mercer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平滑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90332" y="1987254"/>
                <a:ext cx="7619906" cy="4008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sSubSup>
                          <m:sSubSup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w</m:t>
                            </m:r>
                          </m:e>
                          <m:sub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+1</m:t>
                            </m:r>
                          </m:sub>
                          <m:sup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p>
                        </m:sSubSup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参数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对于不同的历史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+1</m:t>
                        </m:r>
                      </m:sub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−1</m:t>
                        </m:r>
                      </m:sup>
                    </m:sSubSup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，最优的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sSubSup>
                          <m:sSubSup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w</m:t>
                            </m:r>
                          </m:e>
                          <m:sub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+1</m:t>
                            </m:r>
                          </m:sub>
                          <m:sup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p>
                        </m:sSubSup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也应该不同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.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对于出现过上千次的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n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元语法，高阶分布很可靠，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sSubSup>
                          <m:sSubSup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w</m:t>
                            </m:r>
                          </m:e>
                          <m:sub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+1</m:t>
                            </m:r>
                          </m:sub>
                          <m:sup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p>
                        </m:sSubSup>
                      </m:sub>
                    </m:sSub>
                    <m:r>
                      <a:rPr kumimoji="0" lang="zh-CN" alt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取较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大值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          与此相反，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sSubSup>
                          <m:sSubSup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w</m:t>
                            </m:r>
                          </m:e>
                          <m:sub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+1</m:t>
                            </m:r>
                          </m:sub>
                          <m:sup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p>
                        </m:sSubSup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取较小值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独立的训练每一个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sSubSup>
                          <m:sSubSup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w</m:t>
                            </m:r>
                          </m:e>
                          <m:sub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+1</m:t>
                            </m:r>
                          </m:sub>
                          <m:sup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p>
                        </m:sSubSup>
                      </m:sub>
                    </m:sSub>
                    <m:r>
                      <a:rPr kumimoji="0" lang="zh-CN" alt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并不合适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—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需要巨大的语料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Jelinek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和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Mercer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建议把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sSubSup>
                          <m:sSubSup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w</m:t>
                            </m:r>
                          </m:e>
                          <m:sub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+1</m:t>
                            </m:r>
                          </m:sub>
                          <m:sup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p>
                        </m:sSubSup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划分为适当的几部分，同一部分的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          所有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sSubSup>
                          <m:sSubSup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w</m:t>
                            </m:r>
                          </m:e>
                          <m:sub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+1</m:t>
                            </m:r>
                          </m:sub>
                          <m:sup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p>
                        </m:sSubSup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具有相同的值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32" y="1987254"/>
                <a:ext cx="7619906" cy="4008598"/>
              </a:xfrm>
              <a:prstGeom prst="rect">
                <a:avLst/>
              </a:prstGeom>
              <a:blipFill>
                <a:blip r:embed="rId3"/>
                <a:stretch>
                  <a:fillRect t="-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364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规则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统计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1970s</a:t>
            </a:r>
            <a:r>
              <a:rPr lang="zh-CN" altLang="en-US" dirty="0"/>
              <a:t>，科学家们试图通过判断文字序列是否符合文法、含义是否正确等来定义语言模型。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dirty="0"/>
              <a:t> </a:t>
            </a:r>
            <a:r>
              <a:rPr lang="zh-CN" altLang="en-US" dirty="0"/>
              <a:t>文法规则太多，文法规则冲突，为解决冲突又定义规则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dirty="0"/>
              <a:t> </a:t>
            </a:r>
            <a:r>
              <a:rPr lang="zh-CN" altLang="en-US" dirty="0"/>
              <a:t>即使定义了完备的语法规则，也很难用计算机来解析</a:t>
            </a:r>
            <a:endParaRPr lang="en-US" altLang="zh-CN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zh-CN" dirty="0"/>
              <a:t> </a:t>
            </a:r>
            <a:r>
              <a:rPr lang="zh-CN" altLang="en-US" dirty="0"/>
              <a:t>国足的状态一直很稳定。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 1970</a:t>
            </a:r>
            <a:r>
              <a:rPr lang="zh-CN" altLang="en-US" dirty="0"/>
              <a:t>年以后，贾里尼克领导的</a:t>
            </a:r>
            <a:r>
              <a:rPr lang="en-US" altLang="zh-CN" dirty="0"/>
              <a:t>IBM</a:t>
            </a:r>
            <a:r>
              <a:rPr lang="zh-CN" altLang="en-US" dirty="0"/>
              <a:t>华生实验室通过</a:t>
            </a:r>
            <a:r>
              <a:rPr lang="zh-CN" altLang="en-US" dirty="0">
                <a:solidFill>
                  <a:srgbClr val="FF0000"/>
                </a:solidFill>
              </a:rPr>
              <a:t>基于统计的方法</a:t>
            </a:r>
            <a:r>
              <a:rPr lang="zh-CN" altLang="en-US" dirty="0"/>
              <a:t>将语音识别率从</a:t>
            </a:r>
            <a:r>
              <a:rPr lang="en-US" altLang="zh-CN" dirty="0"/>
              <a:t>70%</a:t>
            </a:r>
            <a:r>
              <a:rPr lang="zh-CN" altLang="en-US" dirty="0"/>
              <a:t>提升到</a:t>
            </a:r>
            <a:r>
              <a:rPr lang="en-US" altLang="zh-CN" dirty="0"/>
              <a:t>90%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612910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61845" y="1052736"/>
            <a:ext cx="4029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Witten-Bell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平滑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723481" y="1916832"/>
                <a:ext cx="8420519" cy="4582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这种方法可以认为是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Jeline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-Mercer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平滑方法的一种实例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𝑊𝐵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w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        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sSubSup>
                          <m:sSubSup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w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+1</m:t>
                            </m:r>
                          </m:sub>
                          <m:sup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p>
                        </m:sSubSup>
                      </m:sub>
                    </m:sSub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𝑀𝐿</m:t>
                        </m:r>
                      </m:sub>
                    </m:sSub>
                    <m:d>
                      <m:d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w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+1</m:t>
                            </m:r>
                          </m:sub>
                          <m:sup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p>
                        </m:sSubSup>
                      </m:e>
                    </m:d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+(1−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sSubSup>
                          <m:sSubSup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w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+1</m:t>
                            </m:r>
                          </m:sub>
                          <m:sup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p>
                        </m:sSubSup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𝑊𝐵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|</m:t>
                    </m:r>
                    <m:sSubSup>
                      <m:sSubSup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+2</m:t>
                        </m:r>
                      </m:sub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−1</m:t>
                        </m:r>
                      </m:sup>
                    </m:sSubSup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其中：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1−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sSubSup>
                            <m:sSubSup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w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b>
                            <m:sup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p>
                          </m:sSubSup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1+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w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b>
                            <m:sup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p>
                          </m:sSubSup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1+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</m:e>
                          </m:d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1+</m:t>
                        </m:r>
                      </m:sub>
                    </m:sSub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w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+1</m:t>
                            </m:r>
                          </m:sub>
                          <m:sup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p>
                        </m:sSubSup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·</m:t>
                        </m:r>
                      </m:e>
                    </m:d>
                    <m:r>
                      <a:rPr kumimoji="0" lang="zh-CN" alt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表示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在训练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Arial"/>
                    <a:ea typeface="微软雅黑"/>
                  </a:rPr>
                  <a:t>语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料中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,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历史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+1</m:t>
                        </m:r>
                      </m:sub>
                      <m:sup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−1</m:t>
                        </m:r>
                      </m:sup>
                    </m:sSubSup>
                    <m:r>
                      <a:rPr kumimoji="0" lang="zh-CN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后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接的不同单词的数目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81" y="1916832"/>
                <a:ext cx="8420519" cy="4582088"/>
              </a:xfrm>
              <a:prstGeom prst="rect">
                <a:avLst/>
              </a:prstGeom>
              <a:blipFill>
                <a:blip r:embed="rId3"/>
                <a:stretch>
                  <a:fillRect l="-1159" t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0033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547664" y="2348880"/>
                <a:ext cx="5976664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1" indent="0">
                  <a:buNone/>
                </a:pPr>
                <a:r>
                  <a:rPr lang="en-US" altLang="zh-CN" sz="2400" dirty="0"/>
                  <a:t>JOHN READ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MOBY</a:t>
                </a:r>
                <a:r>
                  <a:rPr lang="en-US" altLang="zh-CN" sz="2400" dirty="0"/>
                  <a:t> DICK .</a:t>
                </a:r>
              </a:p>
              <a:p>
                <a:pPr marL="342900" lvl="1" indent="0">
                  <a:buNone/>
                </a:pPr>
                <a:r>
                  <a:rPr lang="en-US" altLang="zh-CN" sz="2400" dirty="0"/>
                  <a:t> MARY READ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A</a:t>
                </a:r>
                <a:r>
                  <a:rPr lang="en-US" altLang="zh-CN" sz="2400" dirty="0"/>
                  <a:t> DIFFERENT BOOK.</a:t>
                </a:r>
              </a:p>
              <a:p>
                <a:pPr marL="342900" lvl="1" indent="0">
                  <a:buNone/>
                </a:pPr>
                <a:r>
                  <a:rPr lang="en-US" altLang="zh-CN" sz="2400" dirty="0"/>
                  <a:t> SHE READ </a:t>
                </a:r>
                <a:r>
                  <a:rPr lang="en-US" altLang="zh-CN" sz="2400" dirty="0">
                    <a:solidFill>
                      <a:srgbClr val="3A08B8"/>
                    </a:solidFill>
                  </a:rPr>
                  <a:t>A</a:t>
                </a:r>
                <a:r>
                  <a:rPr lang="en-US" altLang="zh-CN" sz="2400" dirty="0"/>
                  <a:t> BOOK BY CHER .</a:t>
                </a:r>
              </a:p>
              <a:p>
                <a:pPr marL="342900" lvl="1" indent="0">
                  <a:buNone/>
                </a:pPr>
                <a:r>
                  <a:rPr lang="en-US" altLang="zh-CN" sz="2400" dirty="0"/>
                  <a:t> HE READ A HISTORY BOOK.</a:t>
                </a:r>
              </a:p>
              <a:p>
                <a:pPr marL="342900" lvl="1" indent="0">
                  <a:buNone/>
                </a:pPr>
                <a:endParaRPr lang="en-US" altLang="zh-CN" sz="2400" dirty="0"/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𝑅𝐸𝐴𝐷</m:t>
                        </m:r>
                        <m:r>
                          <a:rPr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</m:e>
                    </m:d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/>
                  <a:t> 2</a:t>
                </a:r>
              </a:p>
              <a:p>
                <a:pPr marL="342900" lvl="1" indent="0">
                  <a:buNone/>
                </a:pPr>
                <a:endParaRPr lang="en-US" altLang="zh-CN" sz="2400" dirty="0"/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𝐵𝑂𝑂𝐾</m:t>
                        </m:r>
                      </m:e>
                    </m:d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/>
                  <a:t> 2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348880"/>
                <a:ext cx="5976664" cy="3046988"/>
              </a:xfrm>
              <a:prstGeom prst="rect">
                <a:avLst/>
              </a:prstGeom>
              <a:blipFill>
                <a:blip r:embed="rId3"/>
                <a:stretch>
                  <a:fillRect t="-1400" b="-3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899592" y="1412776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训练语料</a:t>
            </a:r>
          </a:p>
        </p:txBody>
      </p:sp>
    </p:spTree>
    <p:extLst>
      <p:ext uri="{BB962C8B-B14F-4D97-AF65-F5344CB8AC3E}">
        <p14:creationId xmlns:p14="http://schemas.microsoft.com/office/powerpoint/2010/main" val="32039783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31840" y="1010159"/>
            <a:ext cx="352839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绝对减值法</a:t>
            </a: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090245" y="1926013"/>
                <a:ext cx="6777613" cy="3728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通过从每个计数中减去一个固定值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𝐷</m:t>
                    </m:r>
                    <m:r>
                      <a:rPr kumimoji="0" lang="en-US" altLang="zh-CN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≤1</m:t>
                    </m:r>
                    <m:r>
                      <a:rPr kumimoji="0" lang="zh-CN" altLang="en-US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来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建立高阶模型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 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𝑎𝑏𝑠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w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b>
                            <m:sup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        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max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⁡{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  <m:d>
                          <m:d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𝑫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   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𝟎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}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𝑐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+(1−</m:t>
                    </m:r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sSubSup>
                          <m:sSubSup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w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+1</m:t>
                            </m:r>
                          </m:sub>
                          <m:sup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p>
                        </m:sSubSup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𝑎𝑏𝑠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|</m:t>
                    </m:r>
                    <m:sSubSup>
                      <m:sSubSup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+2</m:t>
                        </m:r>
                      </m:sub>
                      <m:sup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−1</m:t>
                        </m:r>
                      </m:sup>
                    </m:sSubSup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为了使概率分布和为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1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：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1−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sSubSup>
                            <m:sSubSup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w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b>
                            <m:sup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p>
                          </m:sSubSup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1+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w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b>
                            <m:sup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p>
                          </m:sSubSup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245" y="1926013"/>
                <a:ext cx="6777613" cy="3728328"/>
              </a:xfrm>
              <a:prstGeom prst="rect">
                <a:avLst/>
              </a:prstGeom>
              <a:blipFill>
                <a:blip r:embed="rId3"/>
                <a:stretch>
                  <a:fillRect l="-989" t="-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180681" y="5537717"/>
                <a:ext cx="1804084" cy="669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𝐷</m:t>
                      </m:r>
                      <m:r>
                        <a:rPr kumimoji="0" lang="en-US" altLang="zh-C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n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+2</m:t>
                          </m:r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681" y="5537717"/>
                <a:ext cx="1804084" cy="6697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27238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47864" y="1116640"/>
            <a:ext cx="770708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线性减值法</a:t>
            </a: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79113" y="2593968"/>
            <a:ext cx="66712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基本思想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	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从每个计数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中减去与该计数成正比的量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剩余概率量将被未见的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元语法划分。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087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11760" y="1124744"/>
            <a:ext cx="533326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绝对减值法 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VS 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线性减值法</a:t>
            </a: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50007" y="2290886"/>
            <a:ext cx="732807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绝对减值法中减去固定值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D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可能不合理，出现次数多的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n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元语法就应该多减，出现次数少的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n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元语法就应该少减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.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 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直觉上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,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线性减值法应该优于绝对减值法，但是实验表明：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        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		 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绝对减值法优于线性减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值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法</a:t>
            </a:r>
          </a:p>
        </p:txBody>
      </p:sp>
    </p:spTree>
    <p:extLst>
      <p:ext uri="{BB962C8B-B14F-4D97-AF65-F5344CB8AC3E}">
        <p14:creationId xmlns:p14="http://schemas.microsoft.com/office/powerpoint/2010/main" val="28947658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904351" y="1728317"/>
                <a:ext cx="7134330" cy="4723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绝对减值法：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 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𝑎𝑏𝑠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w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        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0" lang="en-US" altLang="zh-CN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max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⁡{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  <m:d>
                          <m:d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𝑫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   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𝟎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}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𝑐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+ </m:t>
                    </m:r>
                    <m:d>
                      <m:dPr>
                        <m:ctrlP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𝝀</m:t>
                            </m:r>
                          </m:e>
                          <m:sub>
                            <m:sSubSup>
                              <m:sSubSupPr>
                                <m:ctrlPr>
                                  <a:rPr kumimoji="0" lang="en-US" altLang="zh-CN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kumimoji="0" lang="en-US" altLang="zh-CN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𝒊</m:t>
                                </m:r>
                                <m:r>
                                  <a:rPr kumimoji="0" lang="en-US" altLang="zh-CN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𝒏</m:t>
                                </m:r>
                                <m:r>
                                  <a:rPr kumimoji="0" lang="en-US" altLang="zh-CN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+</m:t>
                                </m:r>
                                <m:r>
                                  <a:rPr kumimoji="0" lang="en-US" altLang="zh-CN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kumimoji="0" lang="en-US" altLang="zh-CN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𝒊</m:t>
                                </m:r>
                                <m:r>
                                  <a:rPr kumimoji="0" lang="en-US" altLang="zh-CN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𝟏</m:t>
                                </m:r>
                              </m:sup>
                            </m:sSubSup>
                          </m:sub>
                        </m:sSub>
                      </m:e>
                    </m:d>
                    <m:sSub>
                      <m:sSubPr>
                        <m:ctrlP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𝒑</m:t>
                        </m:r>
                      </m:e>
                      <m:sub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𝒂𝒃𝒔</m:t>
                        </m:r>
                      </m:sub>
                    </m:sSub>
                    <m:d>
                      <m:dPr>
                        <m:ctrlP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𝒏</m:t>
                            </m:r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𝟐</m:t>
                            </m:r>
                          </m:sub>
                          <m:sup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𝟏</m:t>
                            </m:r>
                          </m:sup>
                        </m:sSubSup>
                      </m:e>
                    </m:d>
                  </m:oMath>
                </a14:m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Kneser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-Key: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 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𝐾𝑁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w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        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0" lang="en-US" altLang="zh-CN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max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⁡{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  <m:d>
                          <m:d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𝑫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   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𝟎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}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𝑐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 </m:t>
                    </m:r>
                    <m:d>
                      <m:dPr>
                        <m:ctrlP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𝝀</m:t>
                            </m:r>
                          </m:e>
                          <m:sub>
                            <m:sSubSup>
                              <m:sSubSupPr>
                                <m:ctrlPr>
                                  <a:rPr kumimoji="0" lang="en-US" altLang="zh-CN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kumimoji="0" lang="en-US" altLang="zh-CN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𝒊</m:t>
                                </m:r>
                                <m:r>
                                  <a:rPr kumimoji="0" lang="en-US" altLang="zh-CN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𝒏</m:t>
                                </m:r>
                                <m:r>
                                  <a:rPr kumimoji="0" lang="en-US" altLang="zh-CN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+</m:t>
                                </m:r>
                                <m:r>
                                  <a:rPr kumimoji="0" lang="en-US" altLang="zh-CN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kumimoji="0" lang="en-US" altLang="zh-CN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𝒊</m:t>
                                </m:r>
                                <m:r>
                                  <a:rPr kumimoji="0" lang="en-US" altLang="zh-CN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𝟏</m:t>
                                </m:r>
                              </m:sup>
                            </m:sSubSup>
                          </m:sub>
                        </m:sSub>
                      </m:e>
                    </m:d>
                    <m:sSub>
                      <m:sSubPr>
                        <m:ctrlP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𝒑</m:t>
                        </m:r>
                      </m:e>
                      <m:sub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𝑲𝑵</m:t>
                        </m:r>
                      </m:sub>
                    </m:sSub>
                    <m:d>
                      <m:dPr>
                        <m:ctrlP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𝒏</m:t>
                            </m:r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𝟐</m:t>
                            </m:r>
                          </m:sub>
                          <m:sup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𝟏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	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          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-- Chen and Goodman(1998)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51" y="1728317"/>
                <a:ext cx="7134330" cy="4723601"/>
              </a:xfrm>
              <a:prstGeom prst="rect">
                <a:avLst/>
              </a:prstGeom>
              <a:blipFill>
                <a:blip r:embed="rId3"/>
                <a:stretch>
                  <a:fillRect l="-683" t="-7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2555776" y="1052736"/>
            <a:ext cx="40293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Kneser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-Ney 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平滑</a:t>
            </a: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9036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55776" y="980728"/>
            <a:ext cx="40293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Kneser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-Ney 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平滑</a:t>
            </a: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9378" y="2100885"/>
            <a:ext cx="7501237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是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absolute discounting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的延伸，优化了低阶模型部分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Example: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对于二元模型，假设“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San Francisco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”很常见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,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但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“Francisco”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只出现“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San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”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后面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若新的二元语法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(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在训练集中没出现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)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历史后面出现“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Francisco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”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,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这个单词将得到一个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high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unigram probability.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给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P(“Francisco”)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较小的值可能更好，因为它只出现“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San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”后面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2765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83768" y="1124744"/>
            <a:ext cx="40293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Kneser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-Ney 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平滑</a:t>
            </a: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090102" y="1990352"/>
                <a:ext cx="7501237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改进：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          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一元语法概率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𝑃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∝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1+</m:t>
                        </m:r>
                      </m:sub>
                    </m:sSub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·</m:t>
                        </m:r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F</m:t>
                        </m:r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ran</m:t>
                        </m:r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cisco</m:t>
                        </m:r>
                      </m:e>
                    </m:d>
                  </m:oMath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1+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·</m:t>
                    </m:r>
                    <m:r>
                      <m:rPr>
                        <m:sty m:val="p"/>
                      </m:rPr>
                      <a:rPr kumimoji="0" lang="en-US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Francisco</m:t>
                    </m:r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表示 在训练预料中出现在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Francisco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之前的不同单词的个数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102" y="1990352"/>
                <a:ext cx="7501237" cy="3970318"/>
              </a:xfrm>
              <a:prstGeom prst="rect">
                <a:avLst/>
              </a:prstGeom>
              <a:blipFill>
                <a:blip r:embed="rId3"/>
                <a:stretch>
                  <a:fillRect l="-13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80501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456820" y="980728"/>
            <a:ext cx="40293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Kneser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-Ney 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平滑</a:t>
            </a: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959617" y="1719047"/>
                <a:ext cx="7023797" cy="4688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根据</a:t>
                </a:r>
                <a:r>
                  <a:rPr kumimoji="0" lang="en-US" altLang="zh-CN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Chen and Goodman(1998)</a:t>
                </a:r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提出的模型：</a:t>
                </a:r>
                <a:endPara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 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𝐾𝑁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        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max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⁡{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  <m:d>
                          <m:d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𝑫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   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𝟎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}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f>
                      <m:f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𝐷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𝑁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1+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·)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𝒑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𝑲𝑵</m:t>
                        </m:r>
                      </m:sub>
                    </m:sSub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𝒊</m:t>
                        </m:r>
                      </m:sub>
                    </m:sSub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D04BC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同时，对于所有的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满足如下约束：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𝐾𝑁</m:t>
                            </m:r>
                          </m:sub>
                        </m:sSub>
                        <m:d>
                          <m:d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f>
                          <m:f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𝑐</m:t>
                            </m:r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  <m: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      (1)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等式左边是平滑的二元语法分布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𝐾𝑁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的边缘分布，等式右边是训练语料中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的一元语法频率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617" y="1719047"/>
                <a:ext cx="7023797" cy="4688078"/>
              </a:xfrm>
              <a:prstGeom prst="rect">
                <a:avLst/>
              </a:prstGeom>
              <a:blipFill>
                <a:blip r:embed="rId3"/>
                <a:stretch>
                  <a:fillRect l="-867" t="-780" r="-173" b="-14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1749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93335" y="1024932"/>
                <a:ext cx="7727183" cy="6227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目的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:  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        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找到一元语法分布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0D04B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D04BC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1" i="1">
                            <a:solidFill>
                              <a:srgbClr val="0D04BC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D04BC"/>
                            </a:solidFill>
                            <a:latin typeface="Cambria Math" panose="02040503050406030204" pitchFamily="18" charset="0"/>
                          </a:rPr>
                          <m:t>𝑲𝑵</m:t>
                        </m:r>
                      </m:sub>
                    </m:sSub>
                    <m:sSub>
                      <m:sSubPr>
                        <m:ctrlPr>
                          <a:rPr lang="en-US" altLang="zh-CN" sz="2000" b="1" i="1">
                            <a:solidFill>
                              <a:srgbClr val="0D04B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D04B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1" i="1">
                            <a:solidFill>
                              <a:srgbClr val="0D04BC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D04BC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D04B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，使其满足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𝐾𝑁</m:t>
                            </m:r>
                          </m:sub>
                        </m:sSub>
                        <m:d>
                          <m:d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20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20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20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f>
                          <m:f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𝑐</m:t>
                            </m:r>
                            <m: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20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  <m:r>
                                      <a:rPr kumimoji="0" lang="en-US" altLang="zh-CN" sz="20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kumimoji="0" lang="en-US" altLang="zh-CN" sz="20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0" lang="en-US" altLang="zh-CN" sz="20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  <m:r>
                      <a:rPr kumimoji="0" lang="en-US" altLang="zh-CN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</m:t>
                    </m:r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 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(1)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           展开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(1)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式：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  <m:r>
                            <a:rPr kumimoji="0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  <m:r>
                                    <a:rPr kumimoji="0" lang="en-US" altLang="zh-CN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altLang="zh-CN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𝐾𝑁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altLang="zh-CN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altLang="zh-CN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  <m:d>
                            <m:d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altLang="zh-CN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</m:t>
                          </m:r>
                          <m: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(2)</m:t>
                          </m:r>
                        </m:e>
                      </m:nary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对于</a:t>
                </a:r>
                <a14:m>
                  <m:oMath xmlns:m="http://schemas.openxmlformats.org/officeDocument/2006/math">
                    <m:r>
                      <a:rPr kumimoji="0" lang="en-US" altLang="zh-CN" sz="2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r>
                      <a:rPr kumimoji="0" lang="en-US" altLang="zh-CN" sz="2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−1</m:t>
                        </m:r>
                      </m:sub>
                    </m:sSub>
                    <m:r>
                      <a:rPr kumimoji="0" lang="en-US" altLang="zh-CN" sz="2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，可以简单地取训练语料中的概率分布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A08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A08B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3A08B8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3A08B8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3A08B8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3A08B8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kumimoji="0" lang="en-US" altLang="zh-CN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3A08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A08B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A08B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  <m: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A08B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3A08B8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3A08B8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3A08B8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3A08B8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A08B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3A08B8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3A08B8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3A08B8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20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3A08B8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20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3A08B8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3A08B8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3A08B8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altLang="zh-CN" sz="20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3A08B8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altLang="zh-CN" sz="20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3A08B8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20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3A08B8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20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3A08B8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3A08B8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   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(3)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35" y="1024932"/>
                <a:ext cx="7727183" cy="6227410"/>
              </a:xfrm>
              <a:prstGeom prst="rect">
                <a:avLst/>
              </a:prstGeom>
              <a:blipFill>
                <a:blip r:embed="rId2"/>
                <a:stretch>
                  <a:fillRect l="-1263" t="-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0187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语言模型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判断</a:t>
            </a:r>
            <a:r>
              <a:rPr lang="zh-CN" altLang="en-US" dirty="0">
                <a:solidFill>
                  <a:schemeClr val="accent2"/>
                </a:solidFill>
                <a:sym typeface="Wingdings" panose="05000000000000000000" pitchFamily="2" charset="2"/>
              </a:rPr>
              <a:t>像不像</a:t>
            </a:r>
            <a:r>
              <a:rPr lang="zh-CN" altLang="en-US" dirty="0">
                <a:sym typeface="Wingdings" panose="05000000000000000000" pitchFamily="2" charset="2"/>
              </a:rPr>
              <a:t>人话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276475"/>
                <a:ext cx="8507288" cy="384968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sentence = list[&lt;</a:t>
                </a:r>
                <a:r>
                  <a:rPr lang="en-US" altLang="zh-CN" dirty="0" err="1"/>
                  <a:t>sos</a:t>
                </a:r>
                <a:r>
                  <a:rPr lang="en-US" altLang="zh-CN" dirty="0"/>
                  <a:t>&gt;, word 1, word 2, …, word n, &lt;</a:t>
                </a:r>
                <a:r>
                  <a:rPr lang="en-US" altLang="zh-CN" dirty="0" err="1"/>
                  <a:t>eos</a:t>
                </a:r>
                <a:r>
                  <a:rPr lang="en-US" altLang="zh-CN" dirty="0"/>
                  <a:t>&gt; ]</a:t>
                </a:r>
              </a:p>
              <a:p>
                <a:pPr lvl="1">
                  <a:buClr>
                    <a:schemeClr val="tx1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zh-CN" dirty="0">
                    <a:sym typeface="Wingdings" panose="05000000000000000000" pitchFamily="2" charset="2"/>
                  </a:rPr>
                  <a:t>sentence  s , word  w</a:t>
                </a:r>
              </a:p>
              <a:p>
                <a:pPr lvl="1">
                  <a:buClr>
                    <a:schemeClr val="tx1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 =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,…,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zh-CN" dirty="0">
                  <a:sym typeface="Wingdings" panose="05000000000000000000" pitchFamily="2" charset="2"/>
                </a:endParaRPr>
              </a:p>
              <a:p>
                <a:pPr lvl="1">
                  <a:buClr>
                    <a:schemeClr val="tx1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zh-CN" dirty="0">
                    <a:sym typeface="Wingdings" panose="05000000000000000000" pitchFamily="2" charset="2"/>
                  </a:rPr>
                  <a:t>e.g.:</a:t>
                </a:r>
              </a:p>
              <a:p>
                <a:pPr lvl="2">
                  <a:buClr>
                    <a:schemeClr val="tx1"/>
                  </a:buClr>
                  <a:buFont typeface="Wingdings" panose="05000000000000000000" pitchFamily="2" charset="2"/>
                  <a:buChar char="ü"/>
                </a:pPr>
                <a:r>
                  <a:rPr lang="en-US" altLang="zh-CN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zh-CN" dirty="0">
                    <a:sym typeface="Wingdings" panose="05000000000000000000" pitchFamily="2" charset="2"/>
                  </a:rPr>
                  <a:t>p(</a:t>
                </a:r>
                <a:r>
                  <a:rPr lang="zh-CN" altLang="en-US" dirty="0">
                    <a:sym typeface="Wingdings" panose="05000000000000000000" pitchFamily="2" charset="2"/>
                  </a:rPr>
                  <a:t>我爱你中国</a:t>
                </a:r>
                <a:r>
                  <a:rPr lang="en-US" altLang="zh-CN" dirty="0">
                    <a:sym typeface="Wingdings" panose="05000000000000000000" pitchFamily="2" charset="2"/>
                  </a:rPr>
                  <a:t>) = p(</a:t>
                </a:r>
                <a:r>
                  <a:rPr lang="zh-CN" altLang="en-US" dirty="0">
                    <a:sym typeface="Wingdings" panose="05000000000000000000" pitchFamily="2" charset="2"/>
                  </a:rPr>
                  <a:t>我，爱，你，中国）</a:t>
                </a:r>
                <a:endParaRPr lang="en-US" altLang="zh-CN" dirty="0">
                  <a:sym typeface="Wingdings" panose="05000000000000000000" pitchFamily="2" charset="2"/>
                </a:endParaRPr>
              </a:p>
              <a:p>
                <a:pPr lvl="2">
                  <a:buClr>
                    <a:schemeClr val="tx1"/>
                  </a:buClr>
                  <a:buFont typeface="Wingdings" panose="05000000000000000000" pitchFamily="2" charset="2"/>
                  <a:buChar char="ü"/>
                </a:pPr>
                <a:r>
                  <a:rPr lang="en-US" altLang="zh-CN" dirty="0">
                    <a:sym typeface="Wingdings" panose="05000000000000000000" pitchFamily="2" charset="2"/>
                  </a:rPr>
                  <a:t> p(I love you Chinese) = p(I, love, you, Chinese)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276475"/>
                <a:ext cx="8507288" cy="3849688"/>
              </a:xfrm>
              <a:blipFill>
                <a:blip r:embed="rId3"/>
                <a:stretch>
                  <a:fillRect l="-931" t="-1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1259632" y="4941168"/>
            <a:ext cx="5021305" cy="599054"/>
            <a:chOff x="1610184" y="4797152"/>
            <a:chExt cx="5021305" cy="599054"/>
          </a:xfrm>
        </p:grpSpPr>
        <p:sp>
          <p:nvSpPr>
            <p:cNvPr id="6" name="左箭头 5"/>
            <p:cNvSpPr/>
            <p:nvPr/>
          </p:nvSpPr>
          <p:spPr>
            <a:xfrm rot="10800000">
              <a:off x="4870375" y="4797152"/>
              <a:ext cx="360040" cy="576064"/>
            </a:xfrm>
            <a:prstGeom prst="lef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5397009" y="4797152"/>
              <a:ext cx="1234480" cy="576064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words</a:t>
              </a:r>
              <a:endParaRPr lang="zh-CN" altLang="en-US" dirty="0"/>
            </a:p>
          </p:txBody>
        </p:sp>
        <p:sp>
          <p:nvSpPr>
            <p:cNvPr id="9" name="左箭头 8"/>
            <p:cNvSpPr/>
            <p:nvPr/>
          </p:nvSpPr>
          <p:spPr>
            <a:xfrm rot="10800000">
              <a:off x="2988679" y="4797152"/>
              <a:ext cx="360040" cy="576064"/>
            </a:xfrm>
            <a:prstGeom prst="lef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3492734" y="4797152"/>
              <a:ext cx="1234480" cy="576064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tokenizer</a:t>
              </a:r>
              <a:endParaRPr lang="zh-CN" altLang="en-US" dirty="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610184" y="4820142"/>
              <a:ext cx="1234480" cy="576064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sentence</a:t>
              </a:r>
              <a:endParaRPr lang="zh-CN" altLang="en-US" dirty="0"/>
            </a:p>
          </p:txBody>
        </p:sp>
      </p:grpSp>
      <p:sp>
        <p:nvSpPr>
          <p:cNvPr id="4" name="矩形 3"/>
          <p:cNvSpPr/>
          <p:nvPr/>
        </p:nvSpPr>
        <p:spPr>
          <a:xfrm>
            <a:off x="797089" y="5756831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中国是发展中国家 </a:t>
            </a:r>
          </a:p>
        </p:txBody>
      </p:sp>
      <p:sp>
        <p:nvSpPr>
          <p:cNvPr id="13" name="矩形 12"/>
          <p:cNvSpPr/>
          <p:nvPr/>
        </p:nvSpPr>
        <p:spPr>
          <a:xfrm>
            <a:off x="4710844" y="5756831"/>
            <a:ext cx="2736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中国   是   发展中    国家 </a:t>
            </a:r>
          </a:p>
        </p:txBody>
      </p:sp>
    </p:spTree>
    <p:extLst>
      <p:ext uri="{BB962C8B-B14F-4D97-AF65-F5344CB8AC3E}">
        <p14:creationId xmlns:p14="http://schemas.microsoft.com/office/powerpoint/2010/main" val="23837036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66764" y="989490"/>
                <a:ext cx="8536076" cy="54531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将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(3)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代入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(2)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：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0" lang="en-US" altLang="zh-CN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𝑐</m:t>
                            </m:r>
                            <m: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nary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𝐾𝑁</m:t>
                        </m:r>
                      </m:sub>
                    </m:sSub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|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  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（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4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）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将：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                          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𝐾𝑁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        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max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⁡{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  <m:d>
                          <m:d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𝑫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   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𝟎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}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f>
                      <m:f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𝐷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𝑁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1+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·)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𝒑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𝑲𝑵</m:t>
                        </m:r>
                      </m:sub>
                    </m:sSub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𝒊</m:t>
                        </m:r>
                      </m:sub>
                    </m:sSub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D04BC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代入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(4)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得：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nary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[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𝑖</m:t>
                                          </m:r>
                                          <m: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 </m:t>
                                          </m:r>
                                          <m: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0" lang="en-US" altLang="zh-CN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𝐷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altLang="zh-CN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   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1+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0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D04B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D04B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D04B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𝒑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D04B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𝑲𝑵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D04B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D04B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D04B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D04B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sub>
                      </m:sSub>
                      <m:r>
                        <a:rPr kumimoji="0" lang="en-US" altLang="zh-C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D04B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)]</m:t>
                      </m:r>
                    </m:oMath>
                  </m:oMathPara>
                </a14:m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D04BC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                     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d>
                      <m:d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1+</m:t>
                        </m:r>
                      </m:sub>
                    </m:sSub>
                    <m:d>
                      <m:d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𝐷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+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𝐷</m:t>
                    </m:r>
                    <m:sSub>
                      <m:sSubPr>
                        <m:ctrlP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𝒑</m:t>
                        </m:r>
                      </m:e>
                      <m:sub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𝑲𝑵</m:t>
                        </m:r>
                      </m:sub>
                    </m:sSub>
                    <m:sSub>
                      <m:sSubPr>
                        <m:ctrlP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𝒊</m:t>
                        </m:r>
                      </m:sub>
                    </m:sSub>
                    <m:r>
                      <a:rPr kumimoji="0" lang="en-US" altLang="zh-CN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D04BC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1+</m:t>
                        </m:r>
                      </m:sub>
                    </m:sSub>
                    <m:d>
                      <m:d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∙∙</m:t>
                        </m:r>
                      </m:e>
                    </m:d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   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（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5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）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1+</m:t>
                        </m:r>
                      </m:sub>
                    </m:sSub>
                    <m:d>
                      <m:d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∙∙</m:t>
                        </m:r>
                      </m:e>
                    </m:d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𝑁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1+</m:t>
                            </m:r>
                          </m:sub>
                        </m:sSub>
                        <m:d>
                          <m:d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∙</m:t>
                            </m:r>
                          </m:e>
                        </m:d>
                      </m:e>
                    </m:nary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𝑁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1+</m:t>
                            </m:r>
                          </m:sub>
                        </m:sSub>
                        <m:d>
                          <m:d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64" y="989490"/>
                <a:ext cx="8536076" cy="5453159"/>
              </a:xfrm>
              <a:prstGeom prst="rect">
                <a:avLst/>
              </a:prstGeom>
              <a:blipFill>
                <a:blip r:embed="rId2"/>
                <a:stretch>
                  <a:fillRect l="-714" t="-559" b="-112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9567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743659" y="1262262"/>
                <a:ext cx="7335791" cy="51337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由（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5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）得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D04B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D04B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D04B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𝒑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D04B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𝑲𝑵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D04B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D04B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D04B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D04B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sub>
                      </m:sSub>
                      <m:r>
                        <a:rPr kumimoji="0" lang="en-US" altLang="zh-C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D04B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)=</m:t>
                      </m:r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D04B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f>
                        <m:f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D04B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1+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1+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∙∙</m:t>
                              </m:r>
                            </m:e>
                          </m:d>
                        </m:den>
                      </m:f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D04B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D04BC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推广到高阶模型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D04B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D04B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D04B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𝒑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D04B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𝑲𝑵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D04B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D04B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D04B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D04B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kumimoji="0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D04B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D04B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D04B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  <m:r>
                                <a:rPr kumimoji="0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D04B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D04B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𝒏</m:t>
                              </m:r>
                              <m:r>
                                <a:rPr kumimoji="0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D04B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D04B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𝟐</m:t>
                              </m:r>
                            </m:sub>
                            <m:sup>
                              <m:r>
                                <a:rPr kumimoji="0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D04B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  <m:r>
                                <a:rPr kumimoji="0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D04B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D04B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𝟏</m:t>
                              </m:r>
                            </m:sup>
                          </m:sSubSup>
                        </m:e>
                      </m:d>
                      <m:r>
                        <a:rPr kumimoji="0" lang="en-US" altLang="zh-C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D04B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D04B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1+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1+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den>
                      </m:f>
                      <m:r>
                        <a:rPr kumimoji="0" lang="en-US" altLang="zh-C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D04B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D04BC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其中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1+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kumimoji="0" lang="en-US" altLang="zh-C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=| 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: 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  <m:d>
                            <m:dPr>
                              <m:ctrlPr>
                                <a:rPr kumimoji="0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&gt;0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|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1+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</m:e>
                      </m:d>
                      <m:r>
                        <a:rPr kumimoji="0" lang="en-US" altLang="zh-C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=| 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,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}: </m:t>
                          </m:r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𝒄</m:t>
                          </m:r>
                          <m:d>
                            <m:dPr>
                              <m:ctrlPr>
                                <a:rPr kumimoji="0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&gt;0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|=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1+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59" y="1262262"/>
                <a:ext cx="7335791" cy="5133778"/>
              </a:xfrm>
              <a:prstGeom prst="rect">
                <a:avLst/>
              </a:prstGeom>
              <a:blipFill>
                <a:blip r:embed="rId2"/>
                <a:stretch>
                  <a:fillRect l="-748" t="-5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4162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11760" y="1085222"/>
            <a:ext cx="5004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修正的</a:t>
            </a:r>
            <a:r>
              <a:rPr kumimoji="0" lang="en-US" altLang="zh-CN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Kneser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-Ney 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平滑</a:t>
            </a: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043608" y="2204864"/>
                <a:ext cx="6963233" cy="32810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Kneser-Key: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 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𝐾𝑁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w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b>
                            <m:sup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        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max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⁡{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  <m:d>
                          <m:d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𝑫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   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𝟎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}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𝑐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 </m:t>
                    </m:r>
                    <m:d>
                      <m:d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𝝀</m:t>
                            </m:r>
                          </m:e>
                          <m:sub>
                            <m:sSubSup>
                              <m:sSubSupPr>
                                <m:ctrlPr>
                                  <a:rPr kumimoji="0" lang="en-US" altLang="zh-CN" sz="20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20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kumimoji="0" lang="en-US" altLang="zh-CN" sz="20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𝒊</m:t>
                                </m:r>
                                <m:r>
                                  <a:rPr kumimoji="0" lang="en-US" altLang="zh-CN" sz="20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0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𝒏</m:t>
                                </m:r>
                                <m:r>
                                  <a:rPr kumimoji="0" lang="en-US" altLang="zh-CN" sz="20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+</m:t>
                                </m:r>
                                <m:r>
                                  <a:rPr kumimoji="0" lang="en-US" altLang="zh-CN" sz="20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kumimoji="0" lang="en-US" altLang="zh-CN" sz="20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𝒊</m:t>
                                </m:r>
                                <m:r>
                                  <a:rPr kumimoji="0" lang="en-US" altLang="zh-CN" sz="20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0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𝟏</m:t>
                                </m:r>
                              </m:sup>
                            </m:sSubSup>
                          </m:sub>
                        </m:sSub>
                      </m:e>
                    </m:d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𝒑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𝑲𝑵</m:t>
                        </m:r>
                      </m:sub>
                    </m:sSub>
                    <m:d>
                      <m:d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𝒏</m:t>
                            </m:r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𝟐</m:t>
                            </m:r>
                          </m:sub>
                          <m:sup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𝟏</m:t>
                            </m:r>
                          </m:sup>
                        </m:sSubSup>
                      </m:e>
                    </m:d>
                  </m:oMath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04BC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修正之处在于减值参数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𝑫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，对于计数分别为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1,2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和大于等于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3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这三种情况，分别采用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3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个不同的减值参数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𝑫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,  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𝑫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,  </m:t>
                    </m:r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𝑫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𝟑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</m:sub>
                    </m:sSub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204864"/>
                <a:ext cx="6963233" cy="3281026"/>
              </a:xfrm>
              <a:prstGeom prst="rect">
                <a:avLst/>
              </a:prstGeom>
              <a:blipFill>
                <a:blip r:embed="rId2"/>
                <a:stretch>
                  <a:fillRect l="-876" t="-929" r="-963" b="-24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3636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827584" y="1574369"/>
                <a:ext cx="8003513" cy="37734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 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𝐾𝑁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w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b>
                            <m:sup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        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𝒄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sSubSup>
                          <m:sSubSup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b>
                          <m:sup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p>
                        </m:sSubSup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𝑫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𝒄</m:t>
                        </m:r>
                        <m:d>
                          <m:dPr>
                            <m:ctrlP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𝑐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 </m:t>
                    </m:r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𝜸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sSubSup>
                      <m:sSubSup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−1</m:t>
                        </m:r>
                      </m:sub>
                      <m:sup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−1</m:t>
                        </m:r>
                      </m:sup>
                    </m:sSubSup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𝒑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𝑲𝑵</m:t>
                        </m:r>
                      </m:sub>
                    </m:sSub>
                    <m:d>
                      <m:d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D04B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𝒏</m:t>
                            </m:r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𝟐</m:t>
                            </m:r>
                          </m:sub>
                          <m:sup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D04B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𝟏</m:t>
                            </m:r>
                          </m:sup>
                        </m:sSubSup>
                      </m:e>
                    </m:d>
                  </m:oMath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574369"/>
                <a:ext cx="8003513" cy="3773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4468347"/>
            <a:ext cx="2545221" cy="140462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411760" y="1020371"/>
            <a:ext cx="374974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3000" dirty="0">
                <a:solidFill>
                  <a:srgbClr val="000000"/>
                </a:solidFill>
              </a:rPr>
              <a:t>Modified </a:t>
            </a:r>
            <a:r>
              <a:rPr lang="en-US" altLang="zh-CN" sz="3000" dirty="0" err="1">
                <a:solidFill>
                  <a:srgbClr val="000000"/>
                </a:solidFill>
              </a:rPr>
              <a:t>Kneser</a:t>
            </a:r>
            <a:r>
              <a:rPr lang="en-US" altLang="zh-CN" sz="3000" dirty="0">
                <a:solidFill>
                  <a:srgbClr val="000000"/>
                </a:solidFill>
              </a:rPr>
              <a:t>-Key</a:t>
            </a:r>
          </a:p>
        </p:txBody>
      </p:sp>
    </p:spTree>
    <p:extLst>
      <p:ext uri="{BB962C8B-B14F-4D97-AF65-F5344CB8AC3E}">
        <p14:creationId xmlns:p14="http://schemas.microsoft.com/office/powerpoint/2010/main" val="18580531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1934" y="1266093"/>
            <a:ext cx="5335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Modified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Kneser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-Ney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参数设定：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984740" y="2281756"/>
                <a:ext cx="5767754" cy="31976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</m:t>
                      </m:r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𝑌</m:t>
                      </m:r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3</m:t>
                      </m:r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𝑌</m:t>
                      </m:r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𝐷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3+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3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4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𝑌</m:t>
                    </m:r>
                    <m:f>
                      <m:f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4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=</m:t>
                      </m:r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n</m:t>
                              </m:r>
                            </m:e>
                            <m:sub>
                              <m:r>
                                <a:rPr kumimoji="0" lang="en-US" altLang="zh-CN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n</m:t>
                              </m:r>
                            </m:e>
                            <m:sub>
                              <m:r>
                                <a:rPr kumimoji="0" lang="en-US" altLang="zh-CN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+2</m:t>
                          </m:r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n</m:t>
                              </m:r>
                            </m:e>
                            <m:sub>
                              <m:r>
                                <a:rPr kumimoji="0" lang="en-US" altLang="zh-CN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n</m:t>
                        </m:r>
                      </m:e>
                      <m:sub>
                        <m: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n</m:t>
                        </m:r>
                      </m:e>
                      <m:sub>
                        <m: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CN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n</m:t>
                        </m:r>
                      </m:e>
                      <m:sub>
                        <m: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  <m:r>
                      <a:rPr kumimoji="0" lang="en-US" altLang="zh-CN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,</m:t>
                    </m:r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n</m:t>
                        </m:r>
                      </m:e>
                      <m:sub>
                        <m: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0" lang="zh-CN" alt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/>
                    <a:cs typeface="+mn-cs"/>
                  </a:rPr>
                  <a:t> 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分别表示出现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1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次，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2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次，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3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次，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4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次的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n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元语法的数目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.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40" y="2281756"/>
                <a:ext cx="5767754" cy="3197607"/>
              </a:xfrm>
              <a:prstGeom prst="rect">
                <a:avLst/>
              </a:prstGeom>
              <a:blipFill>
                <a:blip r:embed="rId2"/>
                <a:stretch>
                  <a:fillRect l="-1163" b="-24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33831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64642" y="1497204"/>
            <a:ext cx="648118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D04B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平滑算法的比较：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D04B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Kneser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-Ney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以及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modified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Kneser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-Ney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优于其他所有的平滑算法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一般情况下，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Katz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Jelinek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-Mercer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平滑方法也有较好的效果，但稍逊于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K-N.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在数据稀疏的情况下，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J-M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方法优于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Katz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平滑方法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小规模数据集，绝对减值法和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Wiitten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-Bell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表现最差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.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对于大规模数据集，这两种方法可以与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Katz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Jelinek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-Mercer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平滑方法相匹敌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761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72A171-D42D-994B-B0E9-146DD2392981}"/>
              </a:ext>
            </a:extLst>
          </p:cNvPr>
          <p:cNvSpPr txBox="1"/>
          <p:nvPr/>
        </p:nvSpPr>
        <p:spPr>
          <a:xfrm>
            <a:off x="936700" y="2099901"/>
            <a:ext cx="7515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Neural</a:t>
            </a: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Network</a:t>
            </a: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Language</a:t>
            </a: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Models</a:t>
            </a:r>
            <a:endParaRPr kumimoji="1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B162E9-B4AC-1E47-9E43-DB673915519F}"/>
              </a:ext>
            </a:extLst>
          </p:cNvPr>
          <p:cNvSpPr txBox="1"/>
          <p:nvPr/>
        </p:nvSpPr>
        <p:spPr>
          <a:xfrm>
            <a:off x="1025911" y="4181706"/>
            <a:ext cx="73375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Reference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	A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Survey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on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Language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Modeling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using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Neural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Networks. Nikolaos Pappas &amp; Thomas Meyer. 2012.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DD8293-91B7-D647-90C6-12EB80DEF2EA}"/>
              </a:ext>
            </a:extLst>
          </p:cNvPr>
          <p:cNvSpPr txBox="1"/>
          <p:nvPr/>
        </p:nvSpPr>
        <p:spPr>
          <a:xfrm>
            <a:off x="5809785" y="3121093"/>
            <a:ext cx="2230245" cy="342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陈远哲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51174500076</a:t>
            </a:r>
          </a:p>
        </p:txBody>
      </p:sp>
    </p:spTree>
    <p:extLst>
      <p:ext uri="{BB962C8B-B14F-4D97-AF65-F5344CB8AC3E}">
        <p14:creationId xmlns:p14="http://schemas.microsoft.com/office/powerpoint/2010/main" val="21800520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72AA25-EB57-D941-BA14-E50F8FB6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N-gram</a:t>
            </a:r>
            <a:r>
              <a:rPr kumimoji="1" lang="zh-CN" altLang="en-US" dirty="0"/>
              <a:t>语言模型的缺陷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A6E29B-7F0B-E94E-9113-128839089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有大量的</a:t>
            </a:r>
            <a:r>
              <a:rPr kumimoji="1" lang="en-US" altLang="zh-CN" dirty="0"/>
              <a:t>n-grams</a:t>
            </a:r>
            <a:r>
              <a:rPr kumimoji="1" lang="zh-CN" altLang="en-US" dirty="0"/>
              <a:t>不会出现在语料库中，导致数据稀疏和过拟合（平滑技术能在一定程度上缓解）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1FE41C-646C-1946-914C-29E966AC1415}"/>
              </a:ext>
            </a:extLst>
          </p:cNvPr>
          <p:cNvSpPr txBox="1"/>
          <p:nvPr/>
        </p:nvSpPr>
        <p:spPr>
          <a:xfrm>
            <a:off x="680224" y="3813718"/>
            <a:ext cx="3624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Out-of-vocabulary</a:t>
            </a:r>
            <a:r>
              <a:rPr kumimoji="1" lang="zh-CN" altLang="en-US" dirty="0"/>
              <a:t>（</a:t>
            </a:r>
            <a:r>
              <a:rPr kumimoji="1" lang="en-US" altLang="zh-CN" dirty="0"/>
              <a:t>OOV</a:t>
            </a:r>
            <a:r>
              <a:rPr kumimoji="1" lang="zh-CN" altLang="en-US" dirty="0"/>
              <a:t>），即有的词在语料库中一次都没出现过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4877BE-88D1-2F4F-9698-4D8389318853}"/>
              </a:ext>
            </a:extLst>
          </p:cNvPr>
          <p:cNvSpPr txBox="1"/>
          <p:nvPr/>
        </p:nvSpPr>
        <p:spPr>
          <a:xfrm>
            <a:off x="4672360" y="3813718"/>
            <a:ext cx="3813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即便</a:t>
            </a:r>
            <a:r>
              <a:rPr kumimoji="1" lang="en-US" altLang="zh-CN" dirty="0"/>
              <a:t>n-grams</a:t>
            </a:r>
            <a:r>
              <a:rPr kumimoji="1" lang="zh-CN" altLang="en-US" dirty="0"/>
              <a:t>中的每个词在语料库中都出现过，但是</a:t>
            </a:r>
            <a:r>
              <a:rPr kumimoji="1" lang="en-US" altLang="zh-CN" dirty="0"/>
              <a:t>n-grams</a:t>
            </a:r>
            <a:r>
              <a:rPr kumimoji="1" lang="zh-CN" altLang="en-US" dirty="0"/>
              <a:t>本身出现在语料库中的概率也很低</a:t>
            </a:r>
          </a:p>
        </p:txBody>
      </p:sp>
    </p:spTree>
    <p:extLst>
      <p:ext uri="{BB962C8B-B14F-4D97-AF65-F5344CB8AC3E}">
        <p14:creationId xmlns:p14="http://schemas.microsoft.com/office/powerpoint/2010/main" val="34107646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CD8E85-78F4-CA4E-B0ED-91062ADE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N-gram</a:t>
            </a:r>
            <a:r>
              <a:rPr kumimoji="1" lang="zh-CN" altLang="en-US" dirty="0"/>
              <a:t>语言模型的缺陷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C31A3B-9C92-AB4F-B00B-4D8929D3D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语言模型希望能够识别出“</a:t>
            </a:r>
            <a:r>
              <a:rPr kumimoji="1" lang="en-US" altLang="zh-CN" dirty="0"/>
              <a:t>he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seen the man walking in the park</a:t>
            </a:r>
            <a:r>
              <a:rPr kumimoji="1" lang="zh-CN" altLang="en-US" dirty="0"/>
              <a:t>”和“</a:t>
            </a:r>
            <a:r>
              <a:rPr kumimoji="1" lang="en-US" altLang="zh-CN" dirty="0"/>
              <a:t>she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seen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woman</a:t>
            </a:r>
            <a:r>
              <a:rPr kumimoji="1" lang="zh-CN" altLang="en-US" dirty="0"/>
              <a:t> </a:t>
            </a:r>
            <a:r>
              <a:rPr kumimoji="1" lang="en-US" altLang="zh-CN" dirty="0"/>
              <a:t>running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park</a:t>
            </a:r>
            <a:r>
              <a:rPr kumimoji="1" lang="zh-CN" altLang="en-US" dirty="0"/>
              <a:t>”这两句话的语法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语义相似性，而传统</a:t>
            </a:r>
            <a:r>
              <a:rPr kumimoji="1" lang="en-US" altLang="zh-CN" dirty="0"/>
              <a:t>n-gram</a:t>
            </a:r>
            <a:r>
              <a:rPr kumimoji="1" lang="zh-CN" altLang="en-US" dirty="0"/>
              <a:t>语言模型做不到这点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64057D-0927-7B43-9107-6821DBB3D204}"/>
              </a:ext>
            </a:extLst>
          </p:cNvPr>
          <p:cNvSpPr txBox="1"/>
          <p:nvPr/>
        </p:nvSpPr>
        <p:spPr>
          <a:xfrm>
            <a:off x="702526" y="4371277"/>
            <a:ext cx="7727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词性标注（</a:t>
            </a:r>
            <a:r>
              <a:rPr kumimoji="1" lang="en-US" altLang="zh-CN" dirty="0"/>
              <a:t>Part-of-Speech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targging</a:t>
            </a:r>
            <a:r>
              <a:rPr kumimoji="1" lang="zh-CN" altLang="en-US" dirty="0"/>
              <a:t>）和句法分析（</a:t>
            </a:r>
            <a:r>
              <a:rPr kumimoji="1" lang="en-US" altLang="zh-CN" dirty="0"/>
              <a:t>syntactical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parsing</a:t>
            </a:r>
            <a:r>
              <a:rPr kumimoji="1" lang="zh-CN" altLang="en-US" dirty="0"/>
              <a:t>）能在一定程度上发现这种相似性，但是它们本身的构建需要额外的大量人工标注的训练集，以及语言学专家人工制定的特征</a:t>
            </a:r>
          </a:p>
        </p:txBody>
      </p:sp>
    </p:spTree>
    <p:extLst>
      <p:ext uri="{BB962C8B-B14F-4D97-AF65-F5344CB8AC3E}">
        <p14:creationId xmlns:p14="http://schemas.microsoft.com/office/powerpoint/2010/main" val="195687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5B7C502-65AD-C74B-9594-5B0FF482F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7038" y="1600453"/>
            <a:ext cx="4114800" cy="4941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9AB767-F8D0-974A-9D0C-3CC01B573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3" y="1600453"/>
            <a:ext cx="4153093" cy="5501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2BBF661-7C73-094B-BA60-DEB3316A2EF9}"/>
              </a:ext>
            </a:extLst>
          </p:cNvPr>
          <p:cNvSpPr txBox="1"/>
          <p:nvPr/>
        </p:nvSpPr>
        <p:spPr>
          <a:xfrm>
            <a:off x="95483" y="97249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词性标注：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742A73-D735-824B-86DD-565132CC8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059" y="3184865"/>
            <a:ext cx="4694387" cy="30211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9C5FC6-CEA3-AC4E-B6DC-F0AEBE5FD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113" y="3184865"/>
            <a:ext cx="4533887" cy="287701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E2E7A46-AFF4-2E44-BDD5-6144968F3F1E}"/>
              </a:ext>
            </a:extLst>
          </p:cNvPr>
          <p:cNvSpPr txBox="1"/>
          <p:nvPr/>
        </p:nvSpPr>
        <p:spPr>
          <a:xfrm>
            <a:off x="95483" y="255690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句法分析：</a:t>
            </a:r>
          </a:p>
        </p:txBody>
      </p:sp>
    </p:spTree>
    <p:extLst>
      <p:ext uri="{BB962C8B-B14F-4D97-AF65-F5344CB8AC3E}">
        <p14:creationId xmlns:p14="http://schemas.microsoft.com/office/powerpoint/2010/main" val="213660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依赖关系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276475"/>
                <a:ext cx="8507288" cy="384968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中国是 ？</a:t>
                </a:r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sym typeface="Wingdings" panose="05000000000000000000" pitchFamily="2" charset="2"/>
                  </a:rPr>
                  <a:t> </a:t>
                </a:r>
                <a:r>
                  <a:rPr lang="zh-CN" altLang="en-US" dirty="0">
                    <a:sym typeface="Wingdings" panose="05000000000000000000" pitchFamily="2" charset="2"/>
                  </a:rPr>
                  <a:t>中国是 </a:t>
                </a:r>
                <a:r>
                  <a:rPr lang="zh-CN" altLang="en-US" dirty="0">
                    <a:solidFill>
                      <a:srgbClr val="00B0F0"/>
                    </a:solidFill>
                    <a:sym typeface="Wingdings" panose="05000000000000000000" pitchFamily="2" charset="2"/>
                  </a:rPr>
                  <a:t>发展中国家。</a:t>
                </a:r>
                <a:endParaRPr lang="en-US" altLang="zh-CN" dirty="0">
                  <a:solidFill>
                    <a:srgbClr val="00B0F0"/>
                  </a:solidFill>
                  <a:sym typeface="Wingdings" panose="05000000000000000000" pitchFamily="2" charset="2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sym typeface="Wingdings" panose="05000000000000000000" pitchFamily="2" charset="2"/>
                  </a:rPr>
                  <a:t> </a:t>
                </a:r>
                <a:r>
                  <a:rPr lang="zh-CN" altLang="en-US" dirty="0">
                    <a:sym typeface="Wingdings" panose="05000000000000000000" pitchFamily="2" charset="2"/>
                  </a:rPr>
                  <a:t>中国是 </a:t>
                </a:r>
                <a:r>
                  <a:rPr lang="zh-CN" altLang="en-US" dirty="0">
                    <a:solidFill>
                      <a:srgbClr val="00B0F0"/>
                    </a:solidFill>
                    <a:sym typeface="Wingdings" panose="05000000000000000000" pitchFamily="2" charset="2"/>
                  </a:rPr>
                  <a:t>发达国家。</a:t>
                </a:r>
                <a:endParaRPr lang="en-US" altLang="zh-CN" dirty="0">
                  <a:solidFill>
                    <a:srgbClr val="00B0F0"/>
                  </a:solidFill>
                  <a:sym typeface="Wingdings" panose="05000000000000000000" pitchFamily="2" charset="2"/>
                </a:endParaRPr>
              </a:p>
              <a:p>
                <a:pPr marL="42862" indent="0">
                  <a:buNone/>
                </a:pPr>
                <a:endParaRPr lang="en-US" altLang="zh-CN" dirty="0">
                  <a:solidFill>
                    <a:srgbClr val="00B0F0"/>
                  </a:solidFill>
                  <a:sym typeface="Wingdings" panose="05000000000000000000" pitchFamily="2" charset="2"/>
                </a:endParaRPr>
              </a:p>
              <a:p>
                <a:pPr marL="385762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发展中国家</m:t>
                        </m:r>
                      </m:e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中国是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发达国家</m:t>
                        </m:r>
                      </m:e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中国是</m:t>
                        </m:r>
                      </m:e>
                    </m:d>
                  </m:oMath>
                </a14:m>
                <a:endParaRPr lang="en-US" altLang="zh-CN" b="0" dirty="0">
                  <a:sym typeface="Wingdings" panose="05000000000000000000" pitchFamily="2" charset="2"/>
                </a:endParaRPr>
              </a:p>
              <a:p>
                <a:pPr marL="385762" indent="-342900">
                  <a:buFont typeface="Wingdings" panose="05000000000000000000" pitchFamily="2" charset="2"/>
                  <a:buChar char="Ø"/>
                </a:pPr>
                <a:endParaRPr lang="en-US" altLang="zh-CN" b="0" dirty="0">
                  <a:sym typeface="Wingdings" panose="05000000000000000000" pitchFamily="2" charset="2"/>
                </a:endParaRPr>
              </a:p>
              <a:p>
                <a:pPr marL="385762" indent="-34290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ym typeface="Wingdings" panose="05000000000000000000" pitchFamily="2" charset="2"/>
                  </a:rPr>
                  <a:t>后面的词与前面的词之间存在依赖关系</a:t>
                </a:r>
                <a:endParaRPr lang="en-US" altLang="zh-CN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276475"/>
                <a:ext cx="8507288" cy="3849688"/>
              </a:xfrm>
              <a:blipFill>
                <a:blip r:embed="rId3"/>
                <a:stretch>
                  <a:fillRect l="-931" t="-1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6770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6ACFBB-59E6-7549-8FF3-D55403200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88" y="1005459"/>
            <a:ext cx="8490649" cy="1143000"/>
          </a:xfrm>
        </p:spPr>
        <p:txBody>
          <a:bodyPr/>
          <a:lstStyle/>
          <a:p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Language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r>
              <a:rPr kumimoji="1" lang="zh-CN" altLang="en-US" dirty="0"/>
              <a:t>（</a:t>
            </a:r>
            <a:r>
              <a:rPr kumimoji="1" lang="en-US" altLang="zh-CN" dirty="0"/>
              <a:t>NN-LM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D72A16-D047-4140-AA8B-326EC30E8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2488556"/>
            <a:ext cx="8229600" cy="3591307"/>
          </a:xfrm>
        </p:spPr>
        <p:txBody>
          <a:bodyPr/>
          <a:lstStyle/>
          <a:p>
            <a:r>
              <a:rPr kumimoji="1" lang="zh-CN" altLang="en-US" dirty="0"/>
              <a:t>顾名思义，</a:t>
            </a:r>
            <a:r>
              <a:rPr kumimoji="1" lang="en-US" altLang="zh-CN" dirty="0"/>
              <a:t>NN-LM</a:t>
            </a:r>
            <a:r>
              <a:rPr kumimoji="1" lang="zh-CN" altLang="en-US" dirty="0"/>
              <a:t>利用神经网络来构建语言模型</a:t>
            </a:r>
            <a:endParaRPr kumimoji="1" lang="en-US" altLang="zh-CN" dirty="0"/>
          </a:p>
          <a:p>
            <a:r>
              <a:rPr kumimoji="1" lang="zh-CN" altLang="en-US" dirty="0"/>
              <a:t>最早提出于</a:t>
            </a:r>
            <a:r>
              <a:rPr kumimoji="1" lang="en-US" altLang="zh-CN" dirty="0"/>
              <a:t>Xu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Rudnicky</a:t>
            </a:r>
            <a:r>
              <a:rPr kumimoji="1" lang="en-US" altLang="zh-CN" dirty="0"/>
              <a:t> (2000), </a:t>
            </a:r>
            <a:r>
              <a:rPr kumimoji="1" lang="en-US" altLang="zh-CN" dirty="0" err="1"/>
              <a:t>Bengio</a:t>
            </a:r>
            <a:r>
              <a:rPr kumimoji="1" lang="en-US" altLang="zh-CN" dirty="0"/>
              <a:t> et al.(2003)</a:t>
            </a:r>
          </a:p>
          <a:p>
            <a:r>
              <a:rPr kumimoji="1" lang="en-US" altLang="zh-CN" dirty="0"/>
              <a:t>NNLM</a:t>
            </a:r>
            <a:r>
              <a:rPr kumimoji="1" lang="zh-CN" altLang="en-US" dirty="0"/>
              <a:t>中使用的神经网络主要为</a:t>
            </a:r>
            <a:r>
              <a:rPr kumimoji="1" lang="en-US" altLang="zh-CN" dirty="0"/>
              <a:t>Feedforward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Recurrent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52597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8A84486-9C19-F744-AA31-4A53C6ADA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7376" y="4039563"/>
            <a:ext cx="6103416" cy="20487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DB82157-B3B9-794E-8244-761D141DD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067" y="1192894"/>
            <a:ext cx="5441672" cy="26460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BA8F92-03B1-F54D-AEE7-8161C794A204}"/>
              </a:ext>
            </a:extLst>
          </p:cNvPr>
          <p:cNvSpPr txBox="1"/>
          <p:nvPr/>
        </p:nvSpPr>
        <p:spPr>
          <a:xfrm>
            <a:off x="833376" y="223123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FNN</a:t>
            </a:r>
            <a:r>
              <a:rPr kumimoji="1" lang="zh-CN" altLang="en-US" dirty="0"/>
              <a:t>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873D79B-9203-5748-8F44-9EAB27E4FA1A}"/>
              </a:ext>
            </a:extLst>
          </p:cNvPr>
          <p:cNvSpPr txBox="1"/>
          <p:nvPr/>
        </p:nvSpPr>
        <p:spPr>
          <a:xfrm>
            <a:off x="833376" y="469461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RNN</a:t>
            </a:r>
            <a:r>
              <a:rPr kumimoji="1" lang="zh-CN" altLang="en-US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0399982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4C19A-7847-3D49-9E2C-D9D416C98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为什么需要</a:t>
            </a:r>
            <a:r>
              <a:rPr kumimoji="1" lang="en-US" altLang="zh-CN" dirty="0"/>
              <a:t>NN-LM</a:t>
            </a:r>
            <a:r>
              <a:rPr kumimoji="1" lang="zh-CN" altLang="en-US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FFCFB5-C895-BA4D-81AD-AAEF38A98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NN-LM</a:t>
            </a:r>
            <a:r>
              <a:rPr kumimoji="1" lang="zh-CN" altLang="en-US" dirty="0"/>
              <a:t>克服了</a:t>
            </a:r>
            <a:r>
              <a:rPr kumimoji="1" lang="en-US" altLang="zh-CN" dirty="0"/>
              <a:t>N-gram</a:t>
            </a:r>
            <a:r>
              <a:rPr kumimoji="1" lang="zh-CN" altLang="en-US" dirty="0"/>
              <a:t>语言模型的以下缺陷：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维度灾难（太多的离散随机变量）</a:t>
            </a:r>
            <a:endParaRPr kumimoji="1" lang="en-US" altLang="zh-CN" dirty="0"/>
          </a:p>
          <a:p>
            <a:r>
              <a:rPr kumimoji="1" lang="zh-CN" altLang="en-US" dirty="0"/>
              <a:t>缺乏良好的泛化性能</a:t>
            </a:r>
            <a:endParaRPr kumimoji="1" lang="en-US" altLang="zh-CN" dirty="0"/>
          </a:p>
          <a:p>
            <a:r>
              <a:rPr kumimoji="1" lang="en-US" altLang="zh-CN" dirty="0"/>
              <a:t>Out-of-vocabulary</a:t>
            </a:r>
            <a:r>
              <a:rPr kumimoji="1" lang="zh-CN" altLang="en-US" dirty="0"/>
              <a:t>问题</a:t>
            </a:r>
          </a:p>
        </p:txBody>
      </p:sp>
    </p:spTree>
    <p:extLst>
      <p:ext uri="{BB962C8B-B14F-4D97-AF65-F5344CB8AC3E}">
        <p14:creationId xmlns:p14="http://schemas.microsoft.com/office/powerpoint/2010/main" val="20234125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ED03B-206E-4044-9429-DCD40F1BF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Distributed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Representations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513148-2F9C-7C45-8498-5D67B88C7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166" y="2276475"/>
            <a:ext cx="8084634" cy="1035437"/>
          </a:xfrm>
        </p:spPr>
        <p:txBody>
          <a:bodyPr/>
          <a:lstStyle/>
          <a:p>
            <a:r>
              <a:rPr kumimoji="1" lang="en-US" altLang="zh-CN" dirty="0"/>
              <a:t>Distributed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Representations</a:t>
            </a:r>
            <a:r>
              <a:rPr kumimoji="1" lang="zh-CN" altLang="en-US" dirty="0"/>
              <a:t>（分布式表达） 是</a:t>
            </a:r>
            <a:r>
              <a:rPr kumimoji="1" lang="en-US" altLang="zh-CN" dirty="0"/>
              <a:t>NNLM</a:t>
            </a:r>
            <a:r>
              <a:rPr kumimoji="1" lang="zh-CN" altLang="en-US" dirty="0"/>
              <a:t>高度依赖的一个核心概念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9827DF-BCC6-E84F-B1C9-131BA39D28E2}"/>
              </a:ext>
            </a:extLst>
          </p:cNvPr>
          <p:cNvSpPr txBox="1"/>
          <p:nvPr/>
        </p:nvSpPr>
        <p:spPr>
          <a:xfrm>
            <a:off x="864219" y="3404839"/>
            <a:ext cx="752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传统</a:t>
            </a:r>
            <a:r>
              <a:rPr kumimoji="1" lang="en-US" altLang="zh-CN" dirty="0"/>
              <a:t>N-gram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LM</a:t>
            </a:r>
            <a:r>
              <a:rPr kumimoji="1" lang="zh-CN" altLang="en-US" dirty="0"/>
              <a:t>中，每个词采用</a:t>
            </a:r>
            <a:r>
              <a:rPr kumimoji="1" lang="en-US" altLang="zh-CN" dirty="0"/>
              <a:t>one-hot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coding</a:t>
            </a:r>
            <a:r>
              <a:rPr kumimoji="1" lang="zh-CN" altLang="en-US" dirty="0"/>
              <a:t>方式表达：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69967A-2657-0B42-98EB-A5652A93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68" y="4034366"/>
            <a:ext cx="4064000" cy="8509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D25118D-4A57-0248-99B8-FD447A46B9E7}"/>
              </a:ext>
            </a:extLst>
          </p:cNvPr>
          <p:cNvSpPr txBox="1"/>
          <p:nvPr/>
        </p:nvSpPr>
        <p:spPr>
          <a:xfrm>
            <a:off x="2171091" y="5145461"/>
            <a:ext cx="4824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Vector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dimension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词表大小 （</a:t>
            </a:r>
            <a:r>
              <a:rPr kumimoji="1" lang="en-US" altLang="zh-CN" dirty="0"/>
              <a:t>e.g. 500,000</a:t>
            </a:r>
            <a:r>
              <a:rPr kumimoji="1"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4486836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A15DC7-F7A1-EB48-98A4-13752DCFF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572322"/>
            <a:ext cx="8129239" cy="1326995"/>
          </a:xfrm>
        </p:spPr>
        <p:txBody>
          <a:bodyPr/>
          <a:lstStyle/>
          <a:p>
            <a:r>
              <a:rPr kumimoji="1" lang="en-US" altLang="zh-CN" dirty="0"/>
              <a:t>NN-LM</a:t>
            </a:r>
            <a:r>
              <a:rPr kumimoji="1" lang="zh-CN" altLang="en-US" dirty="0"/>
              <a:t>中，采用</a:t>
            </a:r>
            <a:r>
              <a:rPr kumimoji="1" lang="en-US" altLang="zh-CN" dirty="0"/>
              <a:t>Distributed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Representations </a:t>
            </a:r>
            <a:r>
              <a:rPr kumimoji="1" lang="zh-CN" altLang="en-US" dirty="0"/>
              <a:t>，将每个词嵌入到固定维数的向量空间（因此，也称这种词的分布式表达为</a:t>
            </a:r>
            <a:r>
              <a:rPr kumimoji="1" lang="en-US" altLang="zh-CN" dirty="0"/>
              <a:t>Word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Embedding / Word Vector</a:t>
            </a:r>
            <a:r>
              <a:rPr kumimoji="1"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5C71C3-4709-B948-B2D8-67048D509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068" y="2899317"/>
            <a:ext cx="3111500" cy="2616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FC23B3-15AA-3B4E-8BEF-0DB1F260C2EB}"/>
              </a:ext>
            </a:extLst>
          </p:cNvPr>
          <p:cNvSpPr txBox="1"/>
          <p:nvPr/>
        </p:nvSpPr>
        <p:spPr>
          <a:xfrm>
            <a:off x="2621643" y="5747112"/>
            <a:ext cx="3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Vector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dimension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任意（</a:t>
            </a:r>
            <a:r>
              <a:rPr kumimoji="1" lang="en-US" altLang="zh-CN" dirty="0"/>
              <a:t>e.g. 300</a:t>
            </a:r>
            <a:r>
              <a:rPr kumimoji="1"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1689555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1EB8A12-3287-1E4E-82E4-32B74DEE3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720" y="2443460"/>
            <a:ext cx="6316371" cy="32548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30BC5BA-4A78-FB40-ADBC-C3E0B78FA1C0}"/>
              </a:ext>
            </a:extLst>
          </p:cNvPr>
          <p:cNvSpPr txBox="1"/>
          <p:nvPr/>
        </p:nvSpPr>
        <p:spPr>
          <a:xfrm>
            <a:off x="1226633" y="1339930"/>
            <a:ext cx="6824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Distributed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Representations</a:t>
            </a:r>
            <a:r>
              <a:rPr kumimoji="1" lang="zh-CN" altLang="en-US" dirty="0"/>
              <a:t>中，语义相近的词语，在向量空间中往往距离很近</a:t>
            </a:r>
          </a:p>
        </p:txBody>
      </p:sp>
    </p:spTree>
    <p:extLst>
      <p:ext uri="{BB962C8B-B14F-4D97-AF65-F5344CB8AC3E}">
        <p14:creationId xmlns:p14="http://schemas.microsoft.com/office/powerpoint/2010/main" val="42834666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EEDCC55-BDEA-F740-A761-2951722F994B}"/>
              </a:ext>
            </a:extLst>
          </p:cNvPr>
          <p:cNvSpPr txBox="1"/>
          <p:nvPr/>
        </p:nvSpPr>
        <p:spPr>
          <a:xfrm>
            <a:off x="1028700" y="1411243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句子</a:t>
            </a:r>
            <a:r>
              <a:rPr kumimoji="1" lang="en-US" altLang="zh-CN" dirty="0"/>
              <a:t>A</a:t>
            </a:r>
            <a:r>
              <a:rPr kumimoji="1" lang="zh-CN" altLang="en-US" dirty="0"/>
              <a:t> ：  </a:t>
            </a:r>
            <a:r>
              <a:rPr kumimoji="1" lang="en-US" altLang="zh-CN" dirty="0"/>
              <a:t>Orange</a:t>
            </a:r>
            <a:r>
              <a:rPr lang="en" altLang="zh-CN" dirty="0"/>
              <a:t> is a very delicious fruit.</a:t>
            </a:r>
            <a:endParaRPr kumimoji="1" lang="en-US" altLang="zh-CN" dirty="0"/>
          </a:p>
          <a:p>
            <a:r>
              <a:rPr kumimoji="1" lang="zh-CN" altLang="en-US" dirty="0"/>
              <a:t>句子</a:t>
            </a:r>
            <a:r>
              <a:rPr kumimoji="1" lang="en-US" altLang="zh-CN" dirty="0"/>
              <a:t>B</a:t>
            </a:r>
            <a:r>
              <a:rPr kumimoji="1" lang="zh-CN" altLang="en-US" dirty="0"/>
              <a:t> ： 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Durian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 very delicious fruit.   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若单词</a:t>
            </a:r>
            <a:r>
              <a:rPr kumimoji="1" lang="en-US" altLang="zh-CN" dirty="0"/>
              <a:t>Durian</a:t>
            </a:r>
            <a:r>
              <a:rPr kumimoji="1" lang="zh-CN" altLang="en-US" dirty="0"/>
              <a:t>在语料库中没出现过，那么：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0CCB71-FD1C-6746-ACF7-DC522C161CBA}"/>
              </a:ext>
            </a:extLst>
          </p:cNvPr>
          <p:cNvSpPr txBox="1"/>
          <p:nvPr/>
        </p:nvSpPr>
        <p:spPr>
          <a:xfrm>
            <a:off x="1028700" y="2948940"/>
            <a:ext cx="78066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N-gram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LM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	P(B) = 0  (</a:t>
            </a:r>
            <a:r>
              <a:rPr kumimoji="1" lang="zh-CN" altLang="en-US" dirty="0"/>
              <a:t>若加入平滑后，</a:t>
            </a:r>
            <a:r>
              <a:rPr kumimoji="1" lang="en-US" altLang="zh-CN" dirty="0"/>
              <a:t>P(B)</a:t>
            </a:r>
            <a:r>
              <a:rPr kumimoji="1" lang="zh-CN" altLang="en-US" dirty="0"/>
              <a:t> </a:t>
            </a:r>
            <a:r>
              <a:rPr kumimoji="1" lang="en-US" altLang="zh-CN" dirty="0"/>
              <a:t>≈</a:t>
            </a:r>
            <a:r>
              <a:rPr kumimoji="1" lang="zh-CN" altLang="en-US" dirty="0"/>
              <a:t> </a:t>
            </a:r>
            <a:r>
              <a:rPr kumimoji="1" lang="en-US" altLang="zh-CN" dirty="0"/>
              <a:t>0)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NNLM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	P(B)</a:t>
            </a:r>
            <a:r>
              <a:rPr kumimoji="1" lang="zh-CN" altLang="en-US" dirty="0"/>
              <a:t> </a:t>
            </a:r>
            <a:r>
              <a:rPr kumimoji="1" lang="en-US" altLang="zh-CN" dirty="0"/>
              <a:t>≈</a:t>
            </a:r>
            <a:r>
              <a:rPr kumimoji="1" lang="zh-CN" altLang="en-US" dirty="0"/>
              <a:t> </a:t>
            </a:r>
            <a:r>
              <a:rPr kumimoji="1" lang="en-US" altLang="zh-CN" dirty="0"/>
              <a:t>P(A)</a:t>
            </a:r>
            <a:r>
              <a:rPr kumimoji="1" lang="zh-CN" altLang="en-US" dirty="0"/>
              <a:t> （因为</a:t>
            </a:r>
            <a:r>
              <a:rPr kumimoji="1" lang="en-US" altLang="zh-CN" dirty="0"/>
              <a:t>Durian</a:t>
            </a:r>
            <a:r>
              <a:rPr kumimoji="1" lang="zh-CN" altLang="en-US" dirty="0"/>
              <a:t>与</a:t>
            </a:r>
            <a:r>
              <a:rPr kumimoji="1" lang="en-US" altLang="zh-CN" dirty="0"/>
              <a:t>Orange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word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很接近）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显然</a:t>
            </a:r>
            <a:r>
              <a:rPr kumimoji="1" lang="en-US" altLang="zh-CN" dirty="0"/>
              <a:t>NN-LM</a:t>
            </a:r>
            <a:r>
              <a:rPr kumimoji="1" lang="zh-CN" altLang="en-US" dirty="0"/>
              <a:t>更加合理</a:t>
            </a:r>
          </a:p>
        </p:txBody>
      </p:sp>
    </p:spTree>
    <p:extLst>
      <p:ext uri="{BB962C8B-B14F-4D97-AF65-F5344CB8AC3E}">
        <p14:creationId xmlns:p14="http://schemas.microsoft.com/office/powerpoint/2010/main" val="35406319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EAA1E-ED6D-5C41-8364-0ADD579ED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Principle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411D4-E63D-A342-AFB0-98110EB57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XU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Rudnicky</a:t>
            </a:r>
            <a:r>
              <a:rPr kumimoji="1" lang="zh-CN" altLang="en-US" dirty="0"/>
              <a:t> 于</a:t>
            </a:r>
            <a:r>
              <a:rPr kumimoji="1" lang="en-US" altLang="zh-CN" dirty="0"/>
              <a:t>2000</a:t>
            </a:r>
            <a:r>
              <a:rPr kumimoji="1" lang="zh-CN" altLang="en-US" dirty="0"/>
              <a:t>年最早提出：</a:t>
            </a:r>
            <a:r>
              <a:rPr kumimoji="1" lang="en-US" altLang="zh-CN" i="1" dirty="0"/>
              <a:t>Can</a:t>
            </a:r>
            <a:r>
              <a:rPr kumimoji="1" lang="zh-CN" altLang="en-US" i="1" dirty="0"/>
              <a:t> </a:t>
            </a:r>
            <a:r>
              <a:rPr kumimoji="1" lang="en-US" altLang="zh-CN" i="1" dirty="0"/>
              <a:t>Artificial</a:t>
            </a:r>
            <a:r>
              <a:rPr kumimoji="1" lang="zh-CN" altLang="en-US" i="1" dirty="0"/>
              <a:t> </a:t>
            </a:r>
            <a:r>
              <a:rPr kumimoji="1" lang="en-US" altLang="zh-CN" i="1" dirty="0"/>
              <a:t>Neural</a:t>
            </a:r>
            <a:r>
              <a:rPr kumimoji="1" lang="zh-CN" altLang="en-US" i="1" dirty="0"/>
              <a:t> </a:t>
            </a:r>
            <a:r>
              <a:rPr kumimoji="1" lang="en-US" altLang="zh-CN" i="1" dirty="0"/>
              <a:t>Networks</a:t>
            </a:r>
            <a:r>
              <a:rPr kumimoji="1" lang="zh-CN" altLang="en-US" i="1" dirty="0"/>
              <a:t> </a:t>
            </a:r>
            <a:r>
              <a:rPr kumimoji="1" lang="en-US" altLang="zh-CN" i="1" dirty="0"/>
              <a:t>Learn</a:t>
            </a:r>
            <a:r>
              <a:rPr kumimoji="1" lang="zh-CN" altLang="en-US" i="1" dirty="0"/>
              <a:t> </a:t>
            </a:r>
            <a:r>
              <a:rPr kumimoji="1" lang="en-US" altLang="zh-CN" i="1" dirty="0"/>
              <a:t>Language</a:t>
            </a:r>
            <a:r>
              <a:rPr kumimoji="1" lang="zh-CN" altLang="en-US" i="1" dirty="0"/>
              <a:t> </a:t>
            </a:r>
            <a:r>
              <a:rPr kumimoji="1" lang="en-US" altLang="zh-CN" i="1" dirty="0"/>
              <a:t>Models</a:t>
            </a:r>
            <a:r>
              <a:rPr kumimoji="1" lang="zh-CN" altLang="en-US" i="1" dirty="0"/>
              <a:t>？     </a:t>
            </a:r>
            <a:r>
              <a:rPr kumimoji="1" lang="zh-CN" altLang="en-US" dirty="0"/>
              <a:t>结论：</a:t>
            </a:r>
            <a:r>
              <a:rPr kumimoji="1" lang="en-US" altLang="zh-CN" dirty="0"/>
              <a:t>yes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该模型存在一定局限性：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）网络没有隐层 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）输入仅为一个词</a:t>
            </a:r>
          </a:p>
        </p:txBody>
      </p:sp>
    </p:spTree>
    <p:extLst>
      <p:ext uri="{BB962C8B-B14F-4D97-AF65-F5344CB8AC3E}">
        <p14:creationId xmlns:p14="http://schemas.microsoft.com/office/powerpoint/2010/main" val="36849224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CD2407-1F71-D748-86CA-1838AA698267}"/>
              </a:ext>
            </a:extLst>
          </p:cNvPr>
          <p:cNvSpPr txBox="1"/>
          <p:nvPr/>
        </p:nvSpPr>
        <p:spPr>
          <a:xfrm>
            <a:off x="656216" y="1116730"/>
            <a:ext cx="253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XU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Rudnicky</a:t>
            </a:r>
            <a:r>
              <a:rPr kumimoji="1" lang="zh-CN" altLang="en-US" dirty="0"/>
              <a:t> </a:t>
            </a:r>
            <a:r>
              <a:rPr kumimoji="1" lang="en-US" altLang="zh-CN" dirty="0"/>
              <a:t>(2000)</a:t>
            </a:r>
            <a:r>
              <a:rPr kumimoji="1" lang="zh-CN" altLang="en-US" dirty="0"/>
              <a:t>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BCB396A-5BED-0248-BE4A-F2DC4C0A9432}"/>
              </a:ext>
            </a:extLst>
          </p:cNvPr>
          <p:cNvSpPr txBox="1"/>
          <p:nvPr/>
        </p:nvSpPr>
        <p:spPr>
          <a:xfrm>
            <a:off x="3345637" y="1804336"/>
            <a:ext cx="54003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V</a:t>
            </a:r>
            <a:r>
              <a:rPr kumimoji="1" lang="zh-CN" altLang="en-US" dirty="0"/>
              <a:t>：词表大小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Input</a:t>
            </a:r>
            <a:r>
              <a:rPr kumimoji="1" lang="zh-CN" altLang="en-US" dirty="0"/>
              <a:t>：当前单词</a:t>
            </a:r>
            <a:r>
              <a:rPr kumimoji="1" lang="en-US" altLang="zh-CN" dirty="0" err="1"/>
              <a:t>w</a:t>
            </a:r>
            <a:r>
              <a:rPr kumimoji="1" lang="en-US" altLang="zh-CN" baseline="-25000" dirty="0" err="1"/>
              <a:t>j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one-hot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coding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Output</a:t>
            </a:r>
            <a:r>
              <a:rPr kumimoji="1" lang="zh-CN" altLang="en-US" dirty="0"/>
              <a:t>：下一个词</a:t>
            </a:r>
            <a:r>
              <a:rPr kumimoji="1" lang="en-US" altLang="zh-CN" dirty="0" err="1"/>
              <a:t>w</a:t>
            </a:r>
            <a:r>
              <a:rPr kumimoji="1" lang="en-US" altLang="zh-CN" baseline="-25000" dirty="0" err="1"/>
              <a:t>i</a:t>
            </a:r>
            <a:r>
              <a:rPr kumimoji="1" lang="zh-CN" altLang="en-US" dirty="0"/>
              <a:t>的条件概率分布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Error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  <a:r>
              <a:rPr kumimoji="1" lang="zh-CN" altLang="en-US" dirty="0"/>
              <a:t>：困惑度的对数：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    其中：</a:t>
            </a:r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                              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D04B2A-C093-5547-A877-CF41C66BB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018" y="4040319"/>
            <a:ext cx="1963710" cy="3272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E6A00F-51B5-EC44-AB33-12150D422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923" y="4584580"/>
            <a:ext cx="1231900" cy="41910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827167A1-9AE6-EF42-BCFF-1D1C3984B4D5}"/>
              </a:ext>
            </a:extLst>
          </p:cNvPr>
          <p:cNvSpPr/>
          <p:nvPr/>
        </p:nvSpPr>
        <p:spPr>
          <a:xfrm>
            <a:off x="766645" y="1925819"/>
            <a:ext cx="656217" cy="5916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aseline="-25000" dirty="0"/>
              <a:t>bias</a:t>
            </a:r>
            <a:endParaRPr kumimoji="1" lang="zh-CN" altLang="en-US" baseline="-25000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F34710F-7979-BC4E-80B5-C216CEC9EF90}"/>
              </a:ext>
            </a:extLst>
          </p:cNvPr>
          <p:cNvSpPr/>
          <p:nvPr/>
        </p:nvSpPr>
        <p:spPr>
          <a:xfrm>
            <a:off x="766643" y="2665469"/>
            <a:ext cx="656217" cy="5916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6917627-86ED-0D48-BED3-95FB9BA8F188}"/>
              </a:ext>
            </a:extLst>
          </p:cNvPr>
          <p:cNvSpPr/>
          <p:nvPr/>
        </p:nvSpPr>
        <p:spPr>
          <a:xfrm>
            <a:off x="766644" y="3405120"/>
            <a:ext cx="656217" cy="5916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F72EAD0-DEB3-7349-9F85-64AFF8C6F1B0}"/>
              </a:ext>
            </a:extLst>
          </p:cNvPr>
          <p:cNvSpPr/>
          <p:nvPr/>
        </p:nvSpPr>
        <p:spPr>
          <a:xfrm>
            <a:off x="766642" y="4588585"/>
            <a:ext cx="656217" cy="5916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r>
              <a:rPr kumimoji="1" lang="en-US" altLang="zh-CN" baseline="-25000" dirty="0"/>
              <a:t>V</a:t>
            </a:r>
            <a:endParaRPr kumimoji="1" lang="zh-CN" altLang="en-US" baseline="-25000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298D4C1-A95C-5F46-B50A-219DD185B89A}"/>
              </a:ext>
            </a:extLst>
          </p:cNvPr>
          <p:cNvSpPr/>
          <p:nvPr/>
        </p:nvSpPr>
        <p:spPr>
          <a:xfrm>
            <a:off x="2186653" y="2680824"/>
            <a:ext cx="656217" cy="5916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E21C381-CDC3-4449-B99E-0A733AAE9043}"/>
              </a:ext>
            </a:extLst>
          </p:cNvPr>
          <p:cNvSpPr/>
          <p:nvPr/>
        </p:nvSpPr>
        <p:spPr>
          <a:xfrm>
            <a:off x="2186651" y="3428435"/>
            <a:ext cx="656217" cy="5916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CA2BB10-657A-4B40-8A96-46E46A30ACF6}"/>
              </a:ext>
            </a:extLst>
          </p:cNvPr>
          <p:cNvSpPr/>
          <p:nvPr/>
        </p:nvSpPr>
        <p:spPr>
          <a:xfrm>
            <a:off x="2186651" y="4584580"/>
            <a:ext cx="656217" cy="5916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</a:t>
            </a:r>
            <a:r>
              <a:rPr kumimoji="1" lang="en-US" altLang="zh-CN" baseline="-25000" dirty="0"/>
              <a:t>V</a:t>
            </a:r>
            <a:endParaRPr kumimoji="1" lang="zh-CN" altLang="en-US" baseline="-25000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2E3986DD-0D17-174E-A575-59F3AE20331C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1422862" y="2221655"/>
            <a:ext cx="763789" cy="618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696521E9-9377-064B-AE64-ED1023008E40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>
            <a:off x="1422860" y="2961305"/>
            <a:ext cx="763793" cy="15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5C7BB555-8947-4C41-9794-C42A3D2B4654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1422862" y="3185847"/>
            <a:ext cx="859892" cy="51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E1A22DE3-F3A4-4546-AD53-59BAACBACD46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1422862" y="3185847"/>
            <a:ext cx="859892" cy="1661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640B9D39-54C2-1C45-9C00-562143F3C64D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1422862" y="2221655"/>
            <a:ext cx="763789" cy="1502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79F47F93-D00F-8449-864F-9C761B83658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369076" y="2386337"/>
            <a:ext cx="913676" cy="2284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E891768C-D2A9-EF41-B14F-BB36260D23A3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1422860" y="2961305"/>
            <a:ext cx="763791" cy="762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CB28104F-A684-CE41-B41A-28A0F4080C1C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1422860" y="3696029"/>
            <a:ext cx="763791" cy="28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CE869065-2FFF-D44C-B819-AD4B4A7EC605}"/>
              </a:ext>
            </a:extLst>
          </p:cNvPr>
          <p:cNvCxnSpPr>
            <a:cxnSpLocks/>
            <a:stCxn id="15" idx="6"/>
            <a:endCxn id="17" idx="3"/>
          </p:cNvCxnSpPr>
          <p:nvPr/>
        </p:nvCxnSpPr>
        <p:spPr>
          <a:xfrm flipV="1">
            <a:off x="1422859" y="3933458"/>
            <a:ext cx="859893" cy="950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219A274A-E64D-E941-B016-63CC4B1E1134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12104" y="2998080"/>
            <a:ext cx="870648" cy="1673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80D12F4F-97C9-7C49-8A26-980D3F0B2378}"/>
              </a:ext>
            </a:extLst>
          </p:cNvPr>
          <p:cNvCxnSpPr>
            <a:cxnSpLocks/>
            <a:stCxn id="14" idx="6"/>
            <a:endCxn id="18" idx="1"/>
          </p:cNvCxnSpPr>
          <p:nvPr/>
        </p:nvCxnSpPr>
        <p:spPr>
          <a:xfrm>
            <a:off x="1422861" y="3700956"/>
            <a:ext cx="859891" cy="970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4FB38023-B5D2-1E41-B74D-AD789A01CC32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1422859" y="4880416"/>
            <a:ext cx="763792" cy="4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6BCFED26-D3A0-BC44-A58E-16687E86B259}"/>
              </a:ext>
            </a:extLst>
          </p:cNvPr>
          <p:cNvSpPr txBox="1"/>
          <p:nvPr/>
        </p:nvSpPr>
        <p:spPr>
          <a:xfrm>
            <a:off x="992556" y="3964878"/>
            <a:ext cx="3765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/>
              <a:t>.</a:t>
            </a:r>
          </a:p>
          <a:p>
            <a:r>
              <a:rPr kumimoji="1" lang="en-US" altLang="zh-CN" sz="1100" dirty="0"/>
              <a:t>.</a:t>
            </a:r>
          </a:p>
          <a:p>
            <a:r>
              <a:rPr kumimoji="1" lang="en-US" altLang="zh-CN" sz="1100" dirty="0"/>
              <a:t>.</a:t>
            </a:r>
            <a:endParaRPr kumimoji="1" lang="zh-CN" altLang="en-US" sz="11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4A4FFD9-C0F9-3F46-BEEB-DD4AC63955B2}"/>
              </a:ext>
            </a:extLst>
          </p:cNvPr>
          <p:cNvSpPr txBox="1"/>
          <p:nvPr/>
        </p:nvSpPr>
        <p:spPr>
          <a:xfrm>
            <a:off x="2401429" y="3984416"/>
            <a:ext cx="3765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/>
              <a:t>.</a:t>
            </a:r>
          </a:p>
          <a:p>
            <a:r>
              <a:rPr kumimoji="1" lang="en-US" altLang="zh-CN" sz="1100" dirty="0"/>
              <a:t>.</a:t>
            </a:r>
          </a:p>
          <a:p>
            <a:r>
              <a:rPr kumimoji="1" lang="en-US" altLang="zh-CN" sz="1100" dirty="0"/>
              <a:t>.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875169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228AD64-CAC1-2645-AFC2-CEA861963105}"/>
              </a:ext>
            </a:extLst>
          </p:cNvPr>
          <p:cNvSpPr txBox="1"/>
          <p:nvPr/>
        </p:nvSpPr>
        <p:spPr>
          <a:xfrm>
            <a:off x="494852" y="1161826"/>
            <a:ext cx="253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XU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Rudnicky</a:t>
            </a:r>
            <a:r>
              <a:rPr kumimoji="1" lang="zh-CN" altLang="en-US" dirty="0"/>
              <a:t> </a:t>
            </a:r>
            <a:r>
              <a:rPr kumimoji="1" lang="en-US" altLang="zh-CN" dirty="0"/>
              <a:t>(2000)</a:t>
            </a:r>
            <a:r>
              <a:rPr kumimoji="1" lang="zh-CN" altLang="en-US" dirty="0"/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1A7A7C-3221-8C43-9E85-252A0E6E2A17}"/>
              </a:ext>
            </a:extLst>
          </p:cNvPr>
          <p:cNvSpPr txBox="1"/>
          <p:nvPr/>
        </p:nvSpPr>
        <p:spPr>
          <a:xfrm>
            <a:off x="494852" y="1914862"/>
            <a:ext cx="8035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2500</a:t>
            </a:r>
            <a:r>
              <a:rPr kumimoji="1" lang="zh-CN" altLang="en-US" dirty="0"/>
              <a:t>个词的词表上，该</a:t>
            </a:r>
            <a:r>
              <a:rPr kumimoji="1" lang="en-US" altLang="zh-CN" dirty="0"/>
              <a:t>NN-LM</a:t>
            </a:r>
            <a:r>
              <a:rPr kumimoji="1" lang="zh-CN" altLang="en-US" dirty="0"/>
              <a:t>的效果超过了当时基于各种平滑技术的</a:t>
            </a:r>
            <a:r>
              <a:rPr kumimoji="1" lang="en-US" altLang="zh-CN" dirty="0"/>
              <a:t>N-gram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LM</a:t>
            </a:r>
            <a:r>
              <a:rPr kumimoji="1" lang="zh-CN" altLang="en-US" dirty="0"/>
              <a:t>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DA8E8F-2B1E-6D48-944C-766CB8464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684" y="2719592"/>
            <a:ext cx="5418298" cy="12714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7F93F9A-1412-7341-B64D-04BA07970861}"/>
              </a:ext>
            </a:extLst>
          </p:cNvPr>
          <p:cNvSpPr txBox="1"/>
          <p:nvPr/>
        </p:nvSpPr>
        <p:spPr>
          <a:xfrm>
            <a:off x="494852" y="4390914"/>
            <a:ext cx="80359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然而，在如此小的词表中，</a:t>
            </a:r>
            <a:r>
              <a:rPr kumimoji="1" lang="en-US" altLang="zh-CN" dirty="0"/>
              <a:t>NN-LM</a:t>
            </a:r>
            <a:r>
              <a:rPr kumimoji="1" lang="zh-CN" altLang="en-US" dirty="0"/>
              <a:t>的训练也需要上千次的</a:t>
            </a:r>
            <a:r>
              <a:rPr kumimoji="1" lang="en-US" altLang="zh-CN" dirty="0"/>
              <a:t>epochs</a:t>
            </a:r>
            <a:r>
              <a:rPr kumimoji="1" lang="zh-CN" altLang="en-US" dirty="0"/>
              <a:t>（每次</a:t>
            </a:r>
            <a:r>
              <a:rPr kumimoji="1" lang="en-US" altLang="zh-CN" dirty="0"/>
              <a:t>epoch</a:t>
            </a:r>
            <a:r>
              <a:rPr kumimoji="1" lang="zh-CN" altLang="en-US" dirty="0"/>
              <a:t>大约</a:t>
            </a:r>
            <a:r>
              <a:rPr kumimoji="1" lang="en-US" altLang="zh-CN" dirty="0"/>
              <a:t>1</a:t>
            </a:r>
            <a:r>
              <a:rPr kumimoji="1" lang="zh-CN" altLang="en-US" dirty="0"/>
              <a:t>分钟，</a:t>
            </a:r>
            <a:r>
              <a:rPr kumimoji="1" lang="en-US" altLang="zh-CN" dirty="0"/>
              <a:t>CPU</a:t>
            </a:r>
            <a:r>
              <a:rPr kumimoji="1" lang="zh-CN" altLang="en-US" dirty="0"/>
              <a:t>为</a:t>
            </a:r>
            <a:r>
              <a:rPr kumimoji="1" lang="en-US" altLang="zh-CN" dirty="0"/>
              <a:t>Pentium</a:t>
            </a:r>
            <a:r>
              <a:rPr kumimoji="1" lang="zh-CN" altLang="en-US" dirty="0"/>
              <a:t> </a:t>
            </a:r>
            <a:r>
              <a:rPr kumimoji="1" lang="en-US" altLang="zh-CN" dirty="0"/>
              <a:t>Ⅲ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500MHz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而</a:t>
            </a:r>
            <a:r>
              <a:rPr kumimoji="1" lang="en-US" altLang="zh-CN" dirty="0"/>
              <a:t>N-gram</a:t>
            </a:r>
            <a:r>
              <a:rPr kumimoji="1" lang="zh-CN" altLang="en-US" dirty="0"/>
              <a:t>语言模型只需要不到半分钟就能训练完成</a:t>
            </a:r>
          </a:p>
        </p:txBody>
      </p:sp>
    </p:spTree>
    <p:extLst>
      <p:ext uri="{BB962C8B-B14F-4D97-AF65-F5344CB8AC3E}">
        <p14:creationId xmlns:p14="http://schemas.microsoft.com/office/powerpoint/2010/main" val="36436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29469" y="1883536"/>
                <a:ext cx="8814531" cy="384968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b="0" dirty="0"/>
                  <a:t>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计算复杂度</a:t>
                </a:r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                           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		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  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	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altLang="zh-CN" dirty="0"/>
                  <a:t> …			        …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             可能性太多，无法估算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9469" y="1883536"/>
                <a:ext cx="8814531" cy="3849688"/>
              </a:xfrm>
              <a:blipFill>
                <a:blip r:embed="rId3"/>
                <a:stretch>
                  <a:fillRect l="-899" t="-475" b="-22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923032"/>
            <a:ext cx="8229600" cy="1143000"/>
          </a:xfrm>
        </p:spPr>
        <p:txBody>
          <a:bodyPr/>
          <a:lstStyle/>
          <a:p>
            <a:pPr algn="l"/>
            <a:r>
              <a:rPr lang="zh-CN" altLang="en-US" dirty="0"/>
              <a:t>语言模型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899592" y="3337883"/>
            <a:ext cx="6849716" cy="512628"/>
            <a:chOff x="1043608" y="5923626"/>
            <a:chExt cx="6849716" cy="512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椭圆 6"/>
                <p:cNvSpPr/>
                <p:nvPr/>
              </p:nvSpPr>
              <p:spPr>
                <a:xfrm>
                  <a:off x="7206678" y="5923626"/>
                  <a:ext cx="686646" cy="50405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椭圆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6678" y="5923626"/>
                  <a:ext cx="686646" cy="50405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接箭头连接符 7"/>
            <p:cNvCxnSpPr>
              <a:endCxn id="7" idx="2"/>
            </p:cNvCxnSpPr>
            <p:nvPr/>
          </p:nvCxnSpPr>
          <p:spPr>
            <a:xfrm>
              <a:off x="6861296" y="6175654"/>
              <a:ext cx="345383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6412523" y="5999917"/>
              <a:ext cx="4352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···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椭圆 9"/>
                <p:cNvSpPr/>
                <p:nvPr/>
              </p:nvSpPr>
              <p:spPr>
                <a:xfrm>
                  <a:off x="1043608" y="5923626"/>
                  <a:ext cx="686646" cy="50405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椭圆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608" y="5923626"/>
                  <a:ext cx="686646" cy="50405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椭圆 10"/>
                <p:cNvSpPr/>
                <p:nvPr/>
              </p:nvSpPr>
              <p:spPr>
                <a:xfrm>
                  <a:off x="2117391" y="5923626"/>
                  <a:ext cx="686646" cy="50405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椭圆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7391" y="5923626"/>
                  <a:ext cx="686646" cy="50405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椭圆 11"/>
                <p:cNvSpPr/>
                <p:nvPr/>
              </p:nvSpPr>
              <p:spPr>
                <a:xfrm>
                  <a:off x="3191174" y="5923626"/>
                  <a:ext cx="686646" cy="50405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椭圆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1174" y="5923626"/>
                  <a:ext cx="686646" cy="50405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椭圆 12"/>
                <p:cNvSpPr/>
                <p:nvPr/>
              </p:nvSpPr>
              <p:spPr>
                <a:xfrm>
                  <a:off x="4264957" y="5932198"/>
                  <a:ext cx="686646" cy="50405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椭圆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4957" y="5932198"/>
                  <a:ext cx="686646" cy="50405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椭圆 13"/>
                <p:cNvSpPr/>
                <p:nvPr/>
              </p:nvSpPr>
              <p:spPr>
                <a:xfrm>
                  <a:off x="5338741" y="5923626"/>
                  <a:ext cx="686646" cy="50405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" name="椭圆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8741" y="5923626"/>
                  <a:ext cx="686646" cy="504056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接箭头连接符 14"/>
            <p:cNvCxnSpPr>
              <a:stCxn id="11" idx="6"/>
              <a:endCxn id="12" idx="2"/>
            </p:cNvCxnSpPr>
            <p:nvPr/>
          </p:nvCxnSpPr>
          <p:spPr>
            <a:xfrm>
              <a:off x="2804037" y="6175654"/>
              <a:ext cx="387137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2" idx="6"/>
            </p:cNvCxnSpPr>
            <p:nvPr/>
          </p:nvCxnSpPr>
          <p:spPr>
            <a:xfrm>
              <a:off x="3877820" y="6175654"/>
              <a:ext cx="387137" cy="8572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13" idx="6"/>
              <a:endCxn id="14" idx="2"/>
            </p:cNvCxnSpPr>
            <p:nvPr/>
          </p:nvCxnSpPr>
          <p:spPr>
            <a:xfrm flipV="1">
              <a:off x="4951603" y="6175654"/>
              <a:ext cx="387138" cy="8572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14" idx="6"/>
            </p:cNvCxnSpPr>
            <p:nvPr/>
          </p:nvCxnSpPr>
          <p:spPr>
            <a:xfrm>
              <a:off x="6025387" y="6175654"/>
              <a:ext cx="387136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0" idx="6"/>
              <a:endCxn id="11" idx="2"/>
            </p:cNvCxnSpPr>
            <p:nvPr/>
          </p:nvCxnSpPr>
          <p:spPr>
            <a:xfrm>
              <a:off x="1730254" y="6175654"/>
              <a:ext cx="387137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曲线连接符 20"/>
            <p:cNvCxnSpPr>
              <a:stCxn id="10" idx="7"/>
              <a:endCxn id="12" idx="1"/>
            </p:cNvCxnSpPr>
            <p:nvPr/>
          </p:nvCxnSpPr>
          <p:spPr>
            <a:xfrm rot="5400000" flipH="1" flipV="1">
              <a:off x="2460714" y="5166426"/>
              <a:ext cx="12700" cy="1662034"/>
            </a:xfrm>
            <a:prstGeom prst="curvedConnector3">
              <a:avLst>
                <a:gd name="adj1" fmla="val 2381236"/>
              </a:avLst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曲线连接符 24"/>
            <p:cNvCxnSpPr>
              <a:stCxn id="10" idx="7"/>
              <a:endCxn id="13" idx="1"/>
            </p:cNvCxnSpPr>
            <p:nvPr/>
          </p:nvCxnSpPr>
          <p:spPr>
            <a:xfrm rot="16200000" flipH="1">
              <a:off x="2993319" y="4633821"/>
              <a:ext cx="8572" cy="2735817"/>
            </a:xfrm>
            <a:prstGeom prst="curvedConnector3">
              <a:avLst>
                <a:gd name="adj1" fmla="val -3527963"/>
              </a:avLst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曲线连接符 26"/>
            <p:cNvCxnSpPr>
              <a:stCxn id="10" idx="7"/>
              <a:endCxn id="14" idx="1"/>
            </p:cNvCxnSpPr>
            <p:nvPr/>
          </p:nvCxnSpPr>
          <p:spPr>
            <a:xfrm rot="5400000" flipH="1" flipV="1">
              <a:off x="3534497" y="4092643"/>
              <a:ext cx="12700" cy="3809601"/>
            </a:xfrm>
            <a:prstGeom prst="curvedConnector3">
              <a:avLst>
                <a:gd name="adj1" fmla="val 2381236"/>
              </a:avLst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曲线连接符 28"/>
            <p:cNvCxnSpPr>
              <a:stCxn id="10" idx="7"/>
              <a:endCxn id="7" idx="1"/>
            </p:cNvCxnSpPr>
            <p:nvPr/>
          </p:nvCxnSpPr>
          <p:spPr>
            <a:xfrm rot="5400000" flipH="1" flipV="1">
              <a:off x="4468466" y="3158674"/>
              <a:ext cx="12700" cy="5677538"/>
            </a:xfrm>
            <a:prstGeom prst="curvedConnector3">
              <a:avLst>
                <a:gd name="adj1" fmla="val 2381236"/>
              </a:avLst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曲线连接符 30"/>
            <p:cNvCxnSpPr>
              <a:stCxn id="11" idx="7"/>
              <a:endCxn id="13" idx="1"/>
            </p:cNvCxnSpPr>
            <p:nvPr/>
          </p:nvCxnSpPr>
          <p:spPr>
            <a:xfrm rot="16200000" flipH="1">
              <a:off x="3530211" y="5170712"/>
              <a:ext cx="8572" cy="1662034"/>
            </a:xfrm>
            <a:prstGeom prst="curvedConnector3">
              <a:avLst>
                <a:gd name="adj1" fmla="val -3527963"/>
              </a:avLst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曲线连接符 32"/>
            <p:cNvCxnSpPr>
              <a:stCxn id="11" idx="7"/>
              <a:endCxn id="14" idx="1"/>
            </p:cNvCxnSpPr>
            <p:nvPr/>
          </p:nvCxnSpPr>
          <p:spPr>
            <a:xfrm rot="5400000" flipH="1" flipV="1">
              <a:off x="4071389" y="4629534"/>
              <a:ext cx="12700" cy="2735818"/>
            </a:xfrm>
            <a:prstGeom prst="curvedConnector3">
              <a:avLst>
                <a:gd name="adj1" fmla="val 2381236"/>
              </a:avLst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曲线连接符 34"/>
            <p:cNvCxnSpPr>
              <a:stCxn id="12" idx="7"/>
              <a:endCxn id="14" idx="1"/>
            </p:cNvCxnSpPr>
            <p:nvPr/>
          </p:nvCxnSpPr>
          <p:spPr>
            <a:xfrm rot="5400000" flipH="1" flipV="1">
              <a:off x="4608280" y="5166426"/>
              <a:ext cx="12700" cy="1662035"/>
            </a:xfrm>
            <a:prstGeom prst="curvedConnector3">
              <a:avLst>
                <a:gd name="adj1" fmla="val 2381236"/>
              </a:avLst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曲线连接符 36"/>
            <p:cNvCxnSpPr>
              <a:stCxn id="11" idx="7"/>
              <a:endCxn id="7" idx="1"/>
            </p:cNvCxnSpPr>
            <p:nvPr/>
          </p:nvCxnSpPr>
          <p:spPr>
            <a:xfrm rot="5400000" flipH="1" flipV="1">
              <a:off x="5005357" y="3695566"/>
              <a:ext cx="12700" cy="4603755"/>
            </a:xfrm>
            <a:prstGeom prst="curvedConnector3">
              <a:avLst>
                <a:gd name="adj1" fmla="val 2381236"/>
              </a:avLst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曲线连接符 40"/>
            <p:cNvCxnSpPr>
              <a:stCxn id="12" idx="7"/>
              <a:endCxn id="7" idx="1"/>
            </p:cNvCxnSpPr>
            <p:nvPr/>
          </p:nvCxnSpPr>
          <p:spPr>
            <a:xfrm rot="5400000" flipH="1" flipV="1">
              <a:off x="5542249" y="4232457"/>
              <a:ext cx="12700" cy="3529972"/>
            </a:xfrm>
            <a:prstGeom prst="curvedConnector3">
              <a:avLst>
                <a:gd name="adj1" fmla="val 2381236"/>
              </a:avLst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曲线连接符 42"/>
            <p:cNvCxnSpPr>
              <a:stCxn id="13" idx="7"/>
              <a:endCxn id="7" idx="1"/>
            </p:cNvCxnSpPr>
            <p:nvPr/>
          </p:nvCxnSpPr>
          <p:spPr>
            <a:xfrm rot="5400000" flipH="1" flipV="1">
              <a:off x="6074854" y="4773635"/>
              <a:ext cx="8572" cy="2456189"/>
            </a:xfrm>
            <a:prstGeom prst="curvedConnector3">
              <a:avLst>
                <a:gd name="adj1" fmla="val 3627963"/>
              </a:avLst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曲线连接符 44"/>
            <p:cNvCxnSpPr>
              <a:stCxn id="14" idx="7"/>
              <a:endCxn id="7" idx="1"/>
            </p:cNvCxnSpPr>
            <p:nvPr/>
          </p:nvCxnSpPr>
          <p:spPr>
            <a:xfrm rot="5400000" flipH="1" flipV="1">
              <a:off x="6616032" y="5306241"/>
              <a:ext cx="12700" cy="1382405"/>
            </a:xfrm>
            <a:prstGeom prst="curvedConnector3">
              <a:avLst>
                <a:gd name="adj1" fmla="val 2381236"/>
              </a:avLst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538048" y="5088563"/>
                <a:ext cx="2064155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0" lang="en-US" altLang="zh-CN" sz="2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</m:d>
                      <m: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=5000, </m:t>
                      </m:r>
                      <m: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</m:t>
                      </m:r>
                      <m: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=3</m:t>
                      </m:r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048" y="5088563"/>
                <a:ext cx="2064155" cy="323165"/>
              </a:xfrm>
              <a:prstGeom prst="rect">
                <a:avLst/>
              </a:prstGeom>
              <a:blipFill>
                <a:blip r:embed="rId10"/>
                <a:stretch>
                  <a:fillRect r="-2360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5401451" y="5443740"/>
            <a:ext cx="31367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自由参数个数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1250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亿</a:t>
            </a:r>
          </a:p>
        </p:txBody>
      </p:sp>
      <p:sp>
        <p:nvSpPr>
          <p:cNvPr id="20" name="右箭头 19"/>
          <p:cNvSpPr/>
          <p:nvPr/>
        </p:nvSpPr>
        <p:spPr>
          <a:xfrm>
            <a:off x="4669153" y="5257018"/>
            <a:ext cx="504057" cy="517555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8623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6BAB60B-6901-D14B-B6CE-F7634F7D9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64254"/>
            <a:ext cx="8105887" cy="556437"/>
          </a:xfrm>
        </p:spPr>
        <p:txBody>
          <a:bodyPr/>
          <a:lstStyle/>
          <a:p>
            <a:r>
              <a:rPr lang="zh-CN" altLang="en-US" sz="1800" dirty="0"/>
              <a:t>第一个适用于百万规模词表的</a:t>
            </a:r>
            <a:r>
              <a:rPr lang="en-US" altLang="zh-CN" sz="1800" dirty="0"/>
              <a:t>NN-LM</a:t>
            </a:r>
            <a:endParaRPr lang="zh-CN" altLang="en-US" sz="1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F7DB37-12F6-B946-A686-CAA32BAD772F}"/>
              </a:ext>
            </a:extLst>
          </p:cNvPr>
          <p:cNvSpPr txBox="1"/>
          <p:nvPr/>
        </p:nvSpPr>
        <p:spPr>
          <a:xfrm>
            <a:off x="457200" y="1247888"/>
            <a:ext cx="392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Bengio</a:t>
            </a:r>
            <a:r>
              <a:rPr kumimoji="1" lang="en-US" altLang="zh-CN" dirty="0"/>
              <a:t> et al.(2001)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B32DF36-D50A-E948-9900-85F358294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4" y="2182368"/>
            <a:ext cx="4644823" cy="39302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E7116F5-4AFE-E04E-A3A4-A43BBEFE1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491" y="3327567"/>
            <a:ext cx="4487125" cy="3277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27AA5E1-CC26-6E43-9698-11064C012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453" y="2378743"/>
            <a:ext cx="1219200" cy="254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6F2F6E3-C3B7-434B-AC71-481C5A5177F4}"/>
              </a:ext>
            </a:extLst>
          </p:cNvPr>
          <p:cNvSpPr txBox="1"/>
          <p:nvPr/>
        </p:nvSpPr>
        <p:spPr>
          <a:xfrm>
            <a:off x="4746642" y="1979403"/>
            <a:ext cx="4397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NN-LM</a:t>
            </a:r>
            <a:r>
              <a:rPr kumimoji="1" lang="zh-CN" altLang="en-US" sz="1400" dirty="0"/>
              <a:t>的目标：求给定上下文条件下，下一个词的概率分布：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6445D2-5A7D-CE40-A276-2364D43299FE}"/>
              </a:ext>
            </a:extLst>
          </p:cNvPr>
          <p:cNvSpPr txBox="1"/>
          <p:nvPr/>
        </p:nvSpPr>
        <p:spPr>
          <a:xfrm>
            <a:off x="4744290" y="2903284"/>
            <a:ext cx="3926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可通过求解联合分布 </a:t>
            </a:r>
            <a:r>
              <a:rPr kumimoji="1" lang="en-US" altLang="zh-CN" sz="1400" dirty="0"/>
              <a:t>f</a:t>
            </a:r>
            <a:r>
              <a:rPr kumimoji="1" lang="zh-CN" altLang="en-US" sz="1400" dirty="0"/>
              <a:t> 得到：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F2DD0A0-782E-0941-9E9A-8BB8056FA4FF}"/>
              </a:ext>
            </a:extLst>
          </p:cNvPr>
          <p:cNvSpPr txBox="1"/>
          <p:nvPr/>
        </p:nvSpPr>
        <p:spPr>
          <a:xfrm>
            <a:off x="4744290" y="4079709"/>
            <a:ext cx="437819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因此，该</a:t>
            </a:r>
            <a:r>
              <a:rPr kumimoji="1" lang="en-US" altLang="zh-CN" sz="1400" dirty="0"/>
              <a:t>NNLM</a:t>
            </a:r>
            <a:r>
              <a:rPr kumimoji="1" lang="zh-CN" altLang="en-US" sz="1400" dirty="0"/>
              <a:t>的关键在于构建两种映射：</a:t>
            </a:r>
            <a:endParaRPr kumimoji="1" lang="en-US" altLang="zh-CN" sz="1400" dirty="0"/>
          </a:p>
          <a:p>
            <a:endParaRPr kumimoji="1" lang="en-US" altLang="zh-CN" sz="1400" dirty="0"/>
          </a:p>
          <a:p>
            <a:r>
              <a:rPr kumimoji="1" lang="en-US" altLang="zh-CN" sz="1400" dirty="0"/>
              <a:t>Function C:</a:t>
            </a:r>
          </a:p>
          <a:p>
            <a:r>
              <a:rPr kumimoji="1" lang="zh-CN" altLang="en-US" sz="1400" dirty="0"/>
              <a:t>单个词的</a:t>
            </a:r>
            <a:r>
              <a:rPr kumimoji="1" lang="en-US" altLang="zh-CN" sz="1400" dirty="0"/>
              <a:t>index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==&gt;</a:t>
            </a:r>
            <a:r>
              <a:rPr kumimoji="1" lang="zh-CN" altLang="en-US" sz="1400" dirty="0"/>
              <a:t> 特征向量</a:t>
            </a:r>
            <a:endParaRPr kumimoji="1" lang="en-US" altLang="zh-CN" sz="1400" dirty="0"/>
          </a:p>
          <a:p>
            <a:endParaRPr kumimoji="1" lang="en-US" altLang="zh-CN" sz="1400" dirty="0"/>
          </a:p>
          <a:p>
            <a:r>
              <a:rPr kumimoji="1" lang="en-US" altLang="zh-CN" sz="1400" dirty="0"/>
              <a:t>Function g:</a:t>
            </a:r>
          </a:p>
          <a:p>
            <a:r>
              <a:rPr kumimoji="1" lang="zh-CN" altLang="en-US" sz="1400" dirty="0"/>
              <a:t>上下文（</a:t>
            </a:r>
            <a:r>
              <a:rPr kumimoji="1" lang="en-US" altLang="zh-CN" sz="1400" dirty="0"/>
              <a:t>n</a:t>
            </a:r>
            <a:r>
              <a:rPr kumimoji="1" lang="zh-CN" altLang="en-US" sz="1400" dirty="0"/>
              <a:t>个词）的特征向量 </a:t>
            </a:r>
            <a:r>
              <a:rPr kumimoji="1" lang="en-US" altLang="zh-CN" sz="1400" dirty="0"/>
              <a:t>==&gt;</a:t>
            </a:r>
            <a:r>
              <a:rPr kumimoji="1" lang="zh-CN" altLang="en-US" sz="1400" dirty="0"/>
              <a:t> 下一个词的</a:t>
            </a:r>
            <a:r>
              <a:rPr kumimoji="1" lang="en-US" altLang="zh-CN" sz="1400" dirty="0"/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33085491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89BACB8-66DF-F241-A3E8-18A7E4F7F73B}"/>
              </a:ext>
            </a:extLst>
          </p:cNvPr>
          <p:cNvSpPr txBox="1"/>
          <p:nvPr/>
        </p:nvSpPr>
        <p:spPr>
          <a:xfrm>
            <a:off x="457200" y="1247888"/>
            <a:ext cx="392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Bengio</a:t>
            </a:r>
            <a:r>
              <a:rPr kumimoji="1" lang="en-US" altLang="zh-CN" dirty="0"/>
              <a:t> et al.(2001)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8852FE-6F78-CC4C-9BEE-24A78C1B7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19" y="1742740"/>
            <a:ext cx="3852272" cy="3259614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04FCF714-2826-AE40-BBD2-E4E159A51CA2}"/>
              </a:ext>
            </a:extLst>
          </p:cNvPr>
          <p:cNvSpPr/>
          <p:nvPr/>
        </p:nvSpPr>
        <p:spPr>
          <a:xfrm>
            <a:off x="214120" y="3761654"/>
            <a:ext cx="3217570" cy="1366219"/>
          </a:xfrm>
          <a:prstGeom prst="frame">
            <a:avLst>
              <a:gd name="adj1" fmla="val 21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7A465D-816B-9841-9D47-4A084CDE7326}"/>
              </a:ext>
            </a:extLst>
          </p:cNvPr>
          <p:cNvSpPr txBox="1"/>
          <p:nvPr/>
        </p:nvSpPr>
        <p:spPr>
          <a:xfrm>
            <a:off x="4383741" y="1742740"/>
            <a:ext cx="4340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 构建词的</a:t>
            </a:r>
            <a:r>
              <a:rPr kumimoji="1" lang="en-US" altLang="zh-CN" dirty="0"/>
              <a:t>index</a:t>
            </a:r>
            <a:r>
              <a:rPr kumimoji="1" lang="zh-CN" altLang="en-US" dirty="0"/>
              <a:t>到特征向量的映射</a:t>
            </a:r>
            <a:r>
              <a:rPr kumimoji="1" lang="en-US" altLang="zh-CN" dirty="0"/>
              <a:t>C</a:t>
            </a:r>
            <a:r>
              <a:rPr kumimoji="1" lang="zh-CN" altLang="en-US" dirty="0"/>
              <a:t> （也称</a:t>
            </a:r>
            <a:r>
              <a:rPr kumimoji="1" lang="en-US" altLang="zh-CN" dirty="0"/>
              <a:t>look-up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</a:t>
            </a:r>
            <a:r>
              <a:rPr kumimoji="1" lang="zh-CN" altLang="en-US" dirty="0"/>
              <a:t>）</a:t>
            </a:r>
            <a:r>
              <a:rPr kumimoji="1" lang="en-US" altLang="zh-CN" dirty="0"/>
              <a:t>,</a:t>
            </a:r>
            <a:r>
              <a:rPr kumimoji="1" lang="zh-CN" altLang="en-US" dirty="0"/>
              <a:t>是一个</a:t>
            </a:r>
            <a:r>
              <a:rPr kumimoji="1" lang="en-US" altLang="zh-CN" dirty="0"/>
              <a:t>V*m</a:t>
            </a:r>
            <a:r>
              <a:rPr kumimoji="1" lang="zh-CN" altLang="en-US" dirty="0"/>
              <a:t> 的矩阵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理论上，此处的词的特征向量应当初始化为为某种先验知识，例如语义特征（使</a:t>
            </a:r>
            <a:r>
              <a:rPr kumimoji="1" lang="en-US" altLang="zh-CN" dirty="0"/>
              <a:t>C</a:t>
            </a:r>
            <a:r>
              <a:rPr kumimoji="1" lang="zh-CN" altLang="en-US" dirty="0"/>
              <a:t>更快收敛）</a:t>
            </a:r>
          </a:p>
        </p:txBody>
      </p:sp>
    </p:spTree>
    <p:extLst>
      <p:ext uri="{BB962C8B-B14F-4D97-AF65-F5344CB8AC3E}">
        <p14:creationId xmlns:p14="http://schemas.microsoft.com/office/powerpoint/2010/main" val="23947856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89BACB8-66DF-F241-A3E8-18A7E4F7F73B}"/>
              </a:ext>
            </a:extLst>
          </p:cNvPr>
          <p:cNvSpPr txBox="1"/>
          <p:nvPr/>
        </p:nvSpPr>
        <p:spPr>
          <a:xfrm>
            <a:off x="457200" y="1247888"/>
            <a:ext cx="392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Bengio</a:t>
            </a:r>
            <a:r>
              <a:rPr kumimoji="1" lang="en-US" altLang="zh-CN" dirty="0"/>
              <a:t> et al.(2001)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8852FE-6F78-CC4C-9BEE-24A78C1B7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19" y="1742740"/>
            <a:ext cx="3852272" cy="3259614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04FCF714-2826-AE40-BBD2-E4E159A51CA2}"/>
              </a:ext>
            </a:extLst>
          </p:cNvPr>
          <p:cNvSpPr/>
          <p:nvPr/>
        </p:nvSpPr>
        <p:spPr>
          <a:xfrm>
            <a:off x="214119" y="1742741"/>
            <a:ext cx="3852271" cy="2581834"/>
          </a:xfrm>
          <a:prstGeom prst="frame">
            <a:avLst>
              <a:gd name="adj1" fmla="val 162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7A465D-816B-9841-9D47-4A084CDE7326}"/>
              </a:ext>
            </a:extLst>
          </p:cNvPr>
          <p:cNvSpPr txBox="1"/>
          <p:nvPr/>
        </p:nvSpPr>
        <p:spPr>
          <a:xfrm>
            <a:off x="4383741" y="1742740"/>
            <a:ext cx="4340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：构建上下文特征向量到下一个词</a:t>
            </a:r>
            <a:r>
              <a:rPr kumimoji="1" lang="en-US" altLang="zh-CN" dirty="0"/>
              <a:t>index</a:t>
            </a:r>
            <a:r>
              <a:rPr kumimoji="1" lang="zh-CN" altLang="en-US" dirty="0"/>
              <a:t>的映射</a:t>
            </a:r>
            <a:r>
              <a:rPr kumimoji="1" lang="en-US" altLang="zh-CN" dirty="0"/>
              <a:t>g. 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使用两个隐层的前馈神经网络，计算下个单词为何词的概率：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0502D20-CAD3-2048-B10E-811760CBD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546" y="3239934"/>
            <a:ext cx="2781300" cy="279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1EFCF82-6F27-E444-AE88-A19CD0F28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546" y="4064225"/>
            <a:ext cx="2959100" cy="5207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E2F61FE-7B92-9143-B726-545D51561E5C}"/>
              </a:ext>
            </a:extLst>
          </p:cNvPr>
          <p:cNvSpPr txBox="1"/>
          <p:nvPr/>
        </p:nvSpPr>
        <p:spPr>
          <a:xfrm>
            <a:off x="2334411" y="2664326"/>
            <a:ext cx="37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U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EB310F1-C7BB-AB46-8C38-D620A66BAE81}"/>
              </a:ext>
            </a:extLst>
          </p:cNvPr>
          <p:cNvSpPr txBox="1"/>
          <p:nvPr/>
        </p:nvSpPr>
        <p:spPr>
          <a:xfrm>
            <a:off x="2334411" y="3402838"/>
            <a:ext cx="37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H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EFF51DC-60D4-4D4F-9BB3-5E1D021BAE3E}"/>
              </a:ext>
            </a:extLst>
          </p:cNvPr>
          <p:cNvSpPr txBox="1"/>
          <p:nvPr/>
        </p:nvSpPr>
        <p:spPr>
          <a:xfrm>
            <a:off x="713859" y="3010302"/>
            <a:ext cx="37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W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CA079A5-AF28-FF45-B3D7-160520DBBAA4}"/>
              </a:ext>
            </a:extLst>
          </p:cNvPr>
          <p:cNvSpPr/>
          <p:nvPr/>
        </p:nvSpPr>
        <p:spPr>
          <a:xfrm>
            <a:off x="4383741" y="369489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softmax</a:t>
            </a:r>
            <a:r>
              <a:rPr kumimoji="1" lang="zh-CN" altLang="en-US" dirty="0"/>
              <a:t>归一化概率：</a:t>
            </a:r>
          </a:p>
        </p:txBody>
      </p:sp>
    </p:spTree>
    <p:extLst>
      <p:ext uri="{BB962C8B-B14F-4D97-AF65-F5344CB8AC3E}">
        <p14:creationId xmlns:p14="http://schemas.microsoft.com/office/powerpoint/2010/main" val="30034294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89BACB8-66DF-F241-A3E8-18A7E4F7F73B}"/>
              </a:ext>
            </a:extLst>
          </p:cNvPr>
          <p:cNvSpPr txBox="1"/>
          <p:nvPr/>
        </p:nvSpPr>
        <p:spPr>
          <a:xfrm>
            <a:off x="457200" y="1247888"/>
            <a:ext cx="392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Bengio</a:t>
            </a:r>
            <a:r>
              <a:rPr kumimoji="1" lang="en-US" altLang="zh-CN" dirty="0"/>
              <a:t> et al.(2001)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8852FE-6F78-CC4C-9BEE-24A78C1B7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19" y="1742740"/>
            <a:ext cx="3852272" cy="325961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B7A465D-816B-9841-9D47-4A084CDE7326}"/>
              </a:ext>
            </a:extLst>
          </p:cNvPr>
          <p:cNvSpPr txBox="1"/>
          <p:nvPr/>
        </p:nvSpPr>
        <p:spPr>
          <a:xfrm>
            <a:off x="4279393" y="1742740"/>
            <a:ext cx="44450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：反向传播，更新网络权值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训练目标：最大化对数似然函数：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E2F61FE-7B92-9143-B726-545D51561E5C}"/>
              </a:ext>
            </a:extLst>
          </p:cNvPr>
          <p:cNvSpPr txBox="1"/>
          <p:nvPr/>
        </p:nvSpPr>
        <p:spPr>
          <a:xfrm>
            <a:off x="2334411" y="2664326"/>
            <a:ext cx="37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U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EB310F1-C7BB-AB46-8C38-D620A66BAE81}"/>
              </a:ext>
            </a:extLst>
          </p:cNvPr>
          <p:cNvSpPr txBox="1"/>
          <p:nvPr/>
        </p:nvSpPr>
        <p:spPr>
          <a:xfrm>
            <a:off x="2334411" y="3402838"/>
            <a:ext cx="37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H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EFF51DC-60D4-4D4F-9BB3-5E1D021BAE3E}"/>
              </a:ext>
            </a:extLst>
          </p:cNvPr>
          <p:cNvSpPr txBox="1"/>
          <p:nvPr/>
        </p:nvSpPr>
        <p:spPr>
          <a:xfrm>
            <a:off x="713859" y="3010302"/>
            <a:ext cx="37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W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B9437B-6246-AD4B-AEEE-7B936CCA5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66" y="2800292"/>
            <a:ext cx="4424187" cy="6549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B2E86A-5A3B-814C-B6B5-ABA25E699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561" y="3542377"/>
            <a:ext cx="1662723" cy="2955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F1A4266-DA49-A146-8801-3F833C341CD3}"/>
              </a:ext>
            </a:extLst>
          </p:cNvPr>
          <p:cNvSpPr txBox="1"/>
          <p:nvPr/>
        </p:nvSpPr>
        <p:spPr>
          <a:xfrm>
            <a:off x="4383741" y="4218432"/>
            <a:ext cx="404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随机梯度上升法更新权值，对于第</a:t>
            </a:r>
            <a:r>
              <a:rPr kumimoji="1" lang="en-US" altLang="zh-CN" dirty="0"/>
              <a:t>t</a:t>
            </a:r>
            <a:r>
              <a:rPr kumimoji="1" lang="zh-CN" altLang="en-US" dirty="0"/>
              <a:t>个词有：</a:t>
            </a:r>
            <a:endParaRPr kumimoji="1"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C3FD43D-5BA2-8049-85E4-65E7623B6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569" y="4864763"/>
            <a:ext cx="2993273" cy="56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33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19BA8B-0B3E-184E-8C6A-FE8DE1A50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92224"/>
            <a:ext cx="8229600" cy="4333939"/>
          </a:xfrm>
        </p:spPr>
        <p:txBody>
          <a:bodyPr/>
          <a:lstStyle/>
          <a:p>
            <a:r>
              <a:rPr kumimoji="1" lang="zh-CN" altLang="en-US" dirty="0"/>
              <a:t>训练集</a:t>
            </a:r>
            <a:r>
              <a:rPr kumimoji="1" lang="en-US" altLang="zh-CN" dirty="0"/>
              <a:t>800k</a:t>
            </a:r>
            <a:r>
              <a:rPr kumimoji="1" lang="zh-CN" altLang="en-US" dirty="0"/>
              <a:t>个词，验证集</a:t>
            </a:r>
            <a:r>
              <a:rPr kumimoji="1" lang="en-US" altLang="zh-CN" dirty="0"/>
              <a:t>200k</a:t>
            </a:r>
            <a:r>
              <a:rPr kumimoji="1" lang="zh-CN" altLang="en-US" dirty="0"/>
              <a:t>个词，测试集</a:t>
            </a:r>
            <a:r>
              <a:rPr kumimoji="1" lang="en-US" altLang="zh-CN" dirty="0"/>
              <a:t>181k</a:t>
            </a:r>
            <a:r>
              <a:rPr kumimoji="1" lang="zh-CN" altLang="en-US" dirty="0"/>
              <a:t>个词</a:t>
            </a:r>
            <a:endParaRPr kumimoji="1" lang="en-US" altLang="zh-CN" dirty="0"/>
          </a:p>
          <a:p>
            <a:r>
              <a:rPr kumimoji="1" lang="en-US" altLang="zh-CN" dirty="0"/>
              <a:t>40</a:t>
            </a:r>
            <a:r>
              <a:rPr kumimoji="1" lang="zh-CN" altLang="en-US" dirty="0"/>
              <a:t>个</a:t>
            </a:r>
            <a:r>
              <a:rPr kumimoji="1" lang="en-US" altLang="zh-CN" dirty="0"/>
              <a:t>CPU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10-20</a:t>
            </a:r>
            <a:r>
              <a:rPr kumimoji="1" lang="zh-CN" altLang="en-US" dirty="0"/>
              <a:t>个</a:t>
            </a:r>
            <a:r>
              <a:rPr kumimoji="1" lang="en-US" altLang="zh-CN" dirty="0"/>
              <a:t>epochs</a:t>
            </a:r>
            <a:r>
              <a:rPr kumimoji="1" lang="zh-CN" altLang="en-US" dirty="0"/>
              <a:t>，训练了</a:t>
            </a:r>
            <a:r>
              <a:rPr kumimoji="1" lang="en-US" altLang="zh-CN" dirty="0"/>
              <a:t>6-12</a:t>
            </a:r>
            <a:r>
              <a:rPr kumimoji="1" lang="zh-CN" altLang="en-US" dirty="0"/>
              <a:t>周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相比于基本的</a:t>
            </a:r>
            <a:r>
              <a:rPr kumimoji="1" lang="en-US" altLang="zh-CN" dirty="0"/>
              <a:t>tri-gram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LM</a:t>
            </a:r>
            <a:r>
              <a:rPr kumimoji="1" lang="zh-CN" altLang="en-US" dirty="0"/>
              <a:t>，困惑度降低了</a:t>
            </a:r>
            <a:r>
              <a:rPr kumimoji="1" lang="en-US" altLang="zh-CN" dirty="0"/>
              <a:t>24%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zh-CN" altLang="en-US" dirty="0"/>
              <a:t>解决了</a:t>
            </a:r>
            <a:r>
              <a:rPr kumimoji="1" lang="en-US" altLang="zh-CN" dirty="0"/>
              <a:t>OOV</a:t>
            </a:r>
            <a:r>
              <a:rPr kumimoji="1" lang="zh-CN" altLang="en-US" dirty="0"/>
              <a:t>问题（利用上下文的特征向量，来猜测生词的特征向量）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BB010C-75E8-0F42-A4B9-D31069897284}"/>
              </a:ext>
            </a:extLst>
          </p:cNvPr>
          <p:cNvSpPr txBox="1"/>
          <p:nvPr/>
        </p:nvSpPr>
        <p:spPr>
          <a:xfrm>
            <a:off x="457200" y="1247888"/>
            <a:ext cx="392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Bengio</a:t>
            </a:r>
            <a:r>
              <a:rPr kumimoji="1" lang="en-US" altLang="zh-CN" dirty="0"/>
              <a:t> et al.(2001)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15426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59A18-BA4A-6B4D-9323-55FB67759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Advanced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FA2C9A-1412-4D4E-B133-1AA57835E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2124075"/>
            <a:ext cx="8229600" cy="3849688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基础的</a:t>
            </a:r>
            <a:r>
              <a:rPr kumimoji="1" lang="en-US" altLang="zh-CN" dirty="0"/>
              <a:t>NN-LM</a:t>
            </a:r>
            <a:r>
              <a:rPr kumimoji="1" lang="zh-CN" altLang="en-US" dirty="0"/>
              <a:t> 存在一些问题：</a:t>
            </a:r>
            <a:endParaRPr kumimoji="1" lang="en-US" altLang="zh-CN" dirty="0"/>
          </a:p>
          <a:p>
            <a:r>
              <a:rPr kumimoji="1" lang="zh-CN" altLang="en-US" dirty="0"/>
              <a:t>训练的计算量过大，因此很难训练大规模的数据集</a:t>
            </a:r>
            <a:endParaRPr kumimoji="1" lang="en-US" altLang="zh-CN" dirty="0"/>
          </a:p>
          <a:p>
            <a:r>
              <a:rPr kumimoji="1" lang="en-US" altLang="zh-CN" dirty="0"/>
              <a:t>N-gram LM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NN-LM</a:t>
            </a:r>
            <a:r>
              <a:rPr kumimoji="1" lang="zh-CN" altLang="en-US" dirty="0"/>
              <a:t> 预测出错时，往往错误点不同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因此，又有一些改进的</a:t>
            </a:r>
            <a:r>
              <a:rPr kumimoji="1" lang="en-US" altLang="zh-CN" dirty="0"/>
              <a:t>NN-LM</a:t>
            </a:r>
            <a:r>
              <a:rPr kumimoji="1" lang="zh-CN" altLang="en-US" dirty="0"/>
              <a:t>被提出：</a:t>
            </a:r>
            <a:endParaRPr kumimoji="1" lang="en-US" altLang="zh-CN" dirty="0"/>
          </a:p>
          <a:p>
            <a:r>
              <a:rPr kumimoji="1" lang="en-US" altLang="zh-CN" dirty="0"/>
              <a:t>Large-scale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</a:p>
          <a:p>
            <a:r>
              <a:rPr kumimoji="1" lang="en-US" altLang="zh-CN" dirty="0"/>
              <a:t>Hierarchical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</a:p>
          <a:p>
            <a:r>
              <a:rPr kumimoji="1" lang="en-US" altLang="zh-CN" dirty="0"/>
              <a:t>Hybrid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</a:p>
          <a:p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36837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45254E-F23F-9044-9436-C8E7EF6A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  <a:r>
              <a:rPr kumimoji="1" lang="en-US" altLang="zh-CN" dirty="0"/>
              <a:t>Large-scale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 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7FCDBF-108C-5343-B7A4-27C253D5B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2124075"/>
            <a:ext cx="8229600" cy="384968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err="1"/>
              <a:t>Schwenk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Gauvain</a:t>
            </a:r>
            <a:r>
              <a:rPr kumimoji="1" lang="en-US" altLang="zh-CN" dirty="0"/>
              <a:t> (2002) 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r>
              <a:rPr kumimoji="1" lang="zh-CN" altLang="en-US" dirty="0"/>
              <a:t>基本思路：在</a:t>
            </a:r>
            <a:r>
              <a:rPr kumimoji="1" lang="en-US" altLang="zh-CN" dirty="0" err="1"/>
              <a:t>Softmax</a:t>
            </a:r>
            <a:r>
              <a:rPr kumimoji="1" lang="zh-CN" altLang="en-US" dirty="0"/>
              <a:t>层中只关心那些最重要的词（构建</a:t>
            </a:r>
            <a:r>
              <a:rPr kumimoji="1" lang="en-US" altLang="zh-CN" dirty="0"/>
              <a:t>shortlists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具体方法：预测出现频率最高的</a:t>
            </a:r>
            <a:r>
              <a:rPr kumimoji="1" lang="en-US" altLang="zh-CN" dirty="0"/>
              <a:t>K</a:t>
            </a:r>
            <a:r>
              <a:rPr kumimoji="1" lang="zh-CN" altLang="en-US" dirty="0"/>
              <a:t>的词（</a:t>
            </a:r>
            <a:r>
              <a:rPr kumimoji="1" lang="en-US" altLang="zh-CN" dirty="0"/>
              <a:t>e.g. 2000</a:t>
            </a:r>
            <a:r>
              <a:rPr kumimoji="1" lang="zh-CN" altLang="en-US" dirty="0"/>
              <a:t>），对这</a:t>
            </a:r>
            <a:r>
              <a:rPr kumimoji="1" lang="en-US" altLang="zh-CN" dirty="0"/>
              <a:t>K</a:t>
            </a:r>
            <a:r>
              <a:rPr kumimoji="1" lang="zh-CN" altLang="en-US" dirty="0"/>
              <a:t>个词的概率使用</a:t>
            </a:r>
            <a:r>
              <a:rPr kumimoji="1" lang="en-US" altLang="zh-CN" dirty="0" err="1"/>
              <a:t>Bengio</a:t>
            </a:r>
            <a:r>
              <a:rPr kumimoji="1" lang="zh-CN" altLang="en-US" dirty="0"/>
              <a:t>的</a:t>
            </a:r>
            <a:r>
              <a:rPr kumimoji="1" lang="en-US" altLang="zh-CN" dirty="0"/>
              <a:t>NN-LM</a:t>
            </a:r>
            <a:r>
              <a:rPr kumimoji="1" lang="zh-CN" altLang="en-US" dirty="0"/>
              <a:t>进行预测； 对于其余的词，使用</a:t>
            </a:r>
            <a:r>
              <a:rPr kumimoji="1" lang="en-US" altLang="zh-CN" dirty="0"/>
              <a:t>N-gram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LM</a:t>
            </a:r>
            <a:r>
              <a:rPr kumimoji="1" lang="zh-CN" altLang="en-US" dirty="0"/>
              <a:t>进行预测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相比</a:t>
            </a:r>
            <a:r>
              <a:rPr kumimoji="1" lang="en-US" altLang="zh-CN" dirty="0"/>
              <a:t>3-gram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LM</a:t>
            </a:r>
            <a:r>
              <a:rPr kumimoji="1" lang="zh-CN" altLang="en-US" dirty="0"/>
              <a:t>，困惑度降低了</a:t>
            </a:r>
            <a:r>
              <a:rPr kumimoji="1" lang="en-US" altLang="zh-CN" dirty="0"/>
              <a:t>8.9%</a:t>
            </a:r>
            <a:r>
              <a:rPr kumimoji="1" lang="zh-CN" altLang="en-US" dirty="0"/>
              <a:t>，计算量仅为原来的</a:t>
            </a:r>
            <a:r>
              <a:rPr kumimoji="1" lang="en-US" altLang="zh-CN" dirty="0"/>
              <a:t>47%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14906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A0879A-C35E-AC4F-AFEC-C4C96B5E2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37300"/>
            <a:ext cx="8229600" cy="4513247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1800" dirty="0"/>
              <a:t>采用</a:t>
            </a:r>
            <a:r>
              <a:rPr kumimoji="1" lang="en-US" altLang="zh-CN" sz="1800" dirty="0"/>
              <a:t>5</a:t>
            </a:r>
            <a:r>
              <a:rPr kumimoji="1" lang="zh-CN" altLang="en-US" sz="1800" dirty="0"/>
              <a:t>种策略来克服计算量过大：</a:t>
            </a:r>
            <a:endParaRPr kumimoji="1" lang="en-US" altLang="zh-CN" sz="1800" dirty="0"/>
          </a:p>
          <a:p>
            <a:pPr marL="0" indent="0">
              <a:buNone/>
            </a:pPr>
            <a:endParaRPr kumimoji="1" lang="en-US" altLang="zh-CN" sz="1800" dirty="0"/>
          </a:p>
          <a:p>
            <a:r>
              <a:rPr kumimoji="1" lang="en-US" altLang="zh-CN" sz="1800" dirty="0"/>
              <a:t>Lattice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re-scoring</a:t>
            </a:r>
            <a:r>
              <a:rPr kumimoji="1" lang="zh-CN" altLang="en-US" sz="1800" dirty="0"/>
              <a:t>：首先利用</a:t>
            </a:r>
            <a:r>
              <a:rPr kumimoji="1" lang="en-US" altLang="zh-CN" sz="1800" dirty="0"/>
              <a:t>4-gram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LM</a:t>
            </a:r>
            <a:r>
              <a:rPr kumimoji="1" lang="zh-CN" altLang="en-US" sz="1800" dirty="0"/>
              <a:t>预测下一个词的概率，再用一个训练好的</a:t>
            </a:r>
            <a:r>
              <a:rPr kumimoji="1" lang="en-US" altLang="zh-CN" sz="1800" dirty="0"/>
              <a:t>NN</a:t>
            </a:r>
            <a:r>
              <a:rPr kumimoji="1" lang="zh-CN" altLang="en-US" sz="1800" dirty="0"/>
              <a:t>来对这个概率进行重新预测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en-US" altLang="zh-CN" sz="1800" dirty="0"/>
              <a:t>Shortlists</a:t>
            </a:r>
            <a:r>
              <a:rPr kumimoji="1" lang="zh-CN" altLang="en-US" sz="1800" dirty="0"/>
              <a:t>：类似</a:t>
            </a:r>
            <a:r>
              <a:rPr kumimoji="1" lang="en-US" altLang="zh-CN" sz="1800" dirty="0" err="1"/>
              <a:t>Schwenk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&amp;</a:t>
            </a:r>
            <a:r>
              <a:rPr kumimoji="1" lang="zh-CN" altLang="en-US" sz="1800" dirty="0"/>
              <a:t> </a:t>
            </a:r>
            <a:r>
              <a:rPr kumimoji="1" lang="en-US" altLang="zh-CN" sz="1800" dirty="0" err="1"/>
              <a:t>Gauvain</a:t>
            </a:r>
            <a:r>
              <a:rPr kumimoji="1" lang="en-US" altLang="zh-CN" sz="1800" dirty="0"/>
              <a:t> (2002) </a:t>
            </a:r>
            <a:r>
              <a:rPr kumimoji="1" lang="zh-CN" altLang="en-US" sz="1800" dirty="0"/>
              <a:t>，</a:t>
            </a:r>
            <a:r>
              <a:rPr kumimoji="1" lang="en-US" altLang="zh-CN" sz="1800" dirty="0"/>
              <a:t>NN</a:t>
            </a:r>
            <a:r>
              <a:rPr kumimoji="1" lang="zh-CN" altLang="en-US" sz="1800" dirty="0"/>
              <a:t>只用来预测出现频率最高的</a:t>
            </a:r>
            <a:r>
              <a:rPr kumimoji="1" lang="en-US" altLang="zh-CN" sz="1800" dirty="0"/>
              <a:t>K</a:t>
            </a:r>
            <a:r>
              <a:rPr kumimoji="1" lang="zh-CN" altLang="en-US" sz="1800" dirty="0"/>
              <a:t>个词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en-US" altLang="zh-CN" sz="1800" dirty="0"/>
              <a:t>Regrouping</a:t>
            </a:r>
            <a:r>
              <a:rPr kumimoji="1" lang="zh-CN" altLang="en-US" sz="1800" dirty="0"/>
              <a:t>：将具有相同上下文的</a:t>
            </a:r>
            <a:r>
              <a:rPr kumimoji="1" lang="en-US" altLang="zh-CN" sz="1800" dirty="0"/>
              <a:t>lattice</a:t>
            </a:r>
            <a:r>
              <a:rPr kumimoji="1" lang="zh-CN" altLang="en-US" sz="1800" dirty="0"/>
              <a:t>分到一组，这样多个具有相同上下文的预测只需进行一次前向传播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en-US" altLang="zh-CN" sz="1800" dirty="0"/>
              <a:t>Block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mode</a:t>
            </a:r>
            <a:r>
              <a:rPr kumimoji="1" lang="zh-CN" altLang="en-US" sz="1800" dirty="0"/>
              <a:t>：将多个</a:t>
            </a:r>
            <a:r>
              <a:rPr kumimoji="1" lang="en-US" altLang="zh-CN" sz="1800" dirty="0"/>
              <a:t>NN</a:t>
            </a:r>
            <a:r>
              <a:rPr kumimoji="1" lang="zh-CN" altLang="en-US" sz="1800" dirty="0"/>
              <a:t>的输入（向量）整合成一个矩阵，一次输入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en-US" altLang="zh-CN" sz="1800" dirty="0"/>
              <a:t>CPU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optimization</a:t>
            </a:r>
            <a:r>
              <a:rPr kumimoji="1" lang="zh-CN" altLang="en-US" sz="1800" dirty="0"/>
              <a:t>：使用专用的库来加速矩阵和向量操作（多线程）</a:t>
            </a:r>
            <a:endParaRPr kumimoji="1" lang="en-US" altLang="zh-CN" sz="1800" dirty="0"/>
          </a:p>
          <a:p>
            <a:endParaRPr kumimoji="1" lang="zh-CN" altLang="en-US" sz="1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37E08B-C96A-124C-9178-8560389A875A}"/>
              </a:ext>
            </a:extLst>
          </p:cNvPr>
          <p:cNvSpPr txBox="1"/>
          <p:nvPr/>
        </p:nvSpPr>
        <p:spPr>
          <a:xfrm>
            <a:off x="457200" y="1097280"/>
            <a:ext cx="474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Schwenk</a:t>
            </a:r>
            <a:r>
              <a:rPr kumimoji="1" lang="en-US" altLang="zh-CN" dirty="0"/>
              <a:t>(2004)</a:t>
            </a:r>
            <a:r>
              <a:rPr kumimoji="1" lang="zh-CN" altLang="en-US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8221263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D0581-E9F1-3949-84CC-C76DC086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）</a:t>
            </a:r>
            <a:r>
              <a:rPr kumimoji="1" lang="en-US" altLang="zh-CN" dirty="0"/>
              <a:t>Hierarchical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DC26AF-692A-D44E-90C6-D92BF0D8F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2026539"/>
            <a:ext cx="8229600" cy="384968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Morin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Bengio</a:t>
            </a:r>
            <a:r>
              <a:rPr kumimoji="1" lang="en-US" altLang="zh-CN" dirty="0"/>
              <a:t> (2005)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r>
              <a:rPr kumimoji="1" lang="zh-CN" altLang="en-US" dirty="0"/>
              <a:t>基本思路：假设共有</a:t>
            </a:r>
            <a:r>
              <a:rPr kumimoji="1" lang="en-US" altLang="zh-CN" dirty="0"/>
              <a:t>10000</a:t>
            </a:r>
            <a:r>
              <a:rPr kumimoji="1" lang="zh-CN" altLang="en-US" dirty="0"/>
              <a:t>个词，先将其聚类为</a:t>
            </a:r>
            <a:r>
              <a:rPr kumimoji="1" lang="en-US" altLang="zh-CN" dirty="0"/>
              <a:t>100</a:t>
            </a:r>
            <a:r>
              <a:rPr kumimoji="1" lang="zh-CN" altLang="en-US" dirty="0"/>
              <a:t>个类，每个类</a:t>
            </a:r>
            <a:r>
              <a:rPr kumimoji="1" lang="en-US" altLang="zh-CN" dirty="0"/>
              <a:t>100</a:t>
            </a:r>
            <a:r>
              <a:rPr kumimoji="1" lang="zh-CN" altLang="en-US" dirty="0"/>
              <a:t>个词，那么</a:t>
            </a:r>
            <a:r>
              <a:rPr kumimoji="1" lang="en-US" altLang="zh-CN" dirty="0"/>
              <a:t>10000</a:t>
            </a:r>
            <a:r>
              <a:rPr kumimoji="1" lang="zh-CN" altLang="en-US" dirty="0"/>
              <a:t>分类问题就变为了</a:t>
            </a:r>
            <a:r>
              <a:rPr kumimoji="1" lang="en-US" altLang="zh-CN" dirty="0"/>
              <a:t>2</a:t>
            </a:r>
            <a:r>
              <a:rPr kumimoji="1" lang="zh-CN" altLang="en-US" dirty="0"/>
              <a:t>次</a:t>
            </a:r>
            <a:r>
              <a:rPr kumimoji="1" lang="en-US" altLang="zh-CN" dirty="0"/>
              <a:t>100</a:t>
            </a:r>
            <a:r>
              <a:rPr kumimoji="1" lang="zh-CN" altLang="en-US" dirty="0"/>
              <a:t>分类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利用</a:t>
            </a:r>
            <a:r>
              <a:rPr kumimoji="1" lang="en-US" altLang="zh-CN" dirty="0"/>
              <a:t>WordNet</a:t>
            </a:r>
            <a:r>
              <a:rPr kumimoji="1" lang="zh-CN" altLang="en-US" dirty="0"/>
              <a:t>（词网）的 </a:t>
            </a:r>
            <a:r>
              <a:rPr kumimoji="1" lang="en-US" altLang="zh-CN" dirty="0"/>
              <a:t>IS-A</a:t>
            </a:r>
            <a:r>
              <a:rPr kumimoji="1" lang="zh-CN" altLang="en-US" dirty="0"/>
              <a:t> </a:t>
            </a:r>
            <a:r>
              <a:rPr kumimoji="1" lang="en-US" altLang="zh-CN" dirty="0"/>
              <a:t>taxonomy</a:t>
            </a:r>
            <a:r>
              <a:rPr kumimoji="1" lang="zh-CN" altLang="en-US" dirty="0"/>
              <a:t>结构，将词进行分类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86665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83935-30B4-E04F-9A6D-21A9E231F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60" y="1838804"/>
            <a:ext cx="6632448" cy="3269644"/>
          </a:xfrm>
        </p:spPr>
        <p:txBody>
          <a:bodyPr/>
          <a:lstStyle/>
          <a:p>
            <a:r>
              <a:rPr kumimoji="1" lang="zh-CN" altLang="en-US" sz="1800" dirty="0"/>
              <a:t>每个节点代表一个词集，每条边是 </a:t>
            </a:r>
            <a:r>
              <a:rPr kumimoji="1" lang="en-US" altLang="zh-CN" sz="1800" dirty="0"/>
              <a:t>IS-A</a:t>
            </a:r>
            <a:r>
              <a:rPr kumimoji="1" lang="zh-CN" altLang="en-US" sz="1800" dirty="0"/>
              <a:t> 关系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en-US" altLang="zh-CN" sz="1800" dirty="0"/>
              <a:t>WordNet</a:t>
            </a:r>
            <a:r>
              <a:rPr kumimoji="1" lang="zh-CN" altLang="en-US" sz="1800" dirty="0"/>
              <a:t>中的</a:t>
            </a:r>
            <a:r>
              <a:rPr kumimoji="1" lang="en-US" altLang="zh-CN" sz="1800" dirty="0"/>
              <a:t>IS-A</a:t>
            </a:r>
            <a:r>
              <a:rPr kumimoji="1" lang="zh-CN" altLang="en-US" sz="1800" dirty="0"/>
              <a:t> 层级结构不是二叉树，需要将其转化为二叉树，提高对词的分类速度（比较次数从</a:t>
            </a:r>
            <a:r>
              <a:rPr kumimoji="1" lang="en-US" altLang="zh-CN" sz="1800" dirty="0"/>
              <a:t>n</a:t>
            </a:r>
            <a:r>
              <a:rPr kumimoji="1" lang="zh-CN" altLang="en-US" sz="1800" dirty="0"/>
              <a:t>降到</a:t>
            </a:r>
            <a:r>
              <a:rPr kumimoji="1" lang="en-US" altLang="zh-CN" sz="1800" dirty="0"/>
              <a:t>log(n)</a:t>
            </a:r>
            <a:r>
              <a:rPr kumimoji="1" lang="zh-CN" altLang="en-US" sz="1800" dirty="0"/>
              <a:t>）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zh-CN" altLang="en-US" sz="1800" dirty="0"/>
              <a:t>转化的过程可看做自顶向下的，每次使用</a:t>
            </a:r>
            <a:r>
              <a:rPr kumimoji="1" lang="en-US" altLang="zh-CN" sz="1800" dirty="0"/>
              <a:t>k-means</a:t>
            </a:r>
            <a:r>
              <a:rPr kumimoji="1" lang="zh-CN" altLang="en-US" sz="1800" dirty="0"/>
              <a:t>将节点分为两类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zh-CN" altLang="en-US" sz="1800" dirty="0"/>
              <a:t>节点之间的相似度为，节点词集中每个词的</a:t>
            </a:r>
            <a:r>
              <a:rPr kumimoji="1" lang="en-US" altLang="zh-CN" sz="1800" dirty="0"/>
              <a:t>TF/IDF</a:t>
            </a:r>
            <a:r>
              <a:rPr kumimoji="1" lang="zh-CN" altLang="en-US" sz="1800" dirty="0"/>
              <a:t>值构成的特征向量的相似度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B63512F-0920-B64A-A81C-B4961B753E4A}"/>
              </a:ext>
            </a:extLst>
          </p:cNvPr>
          <p:cNvSpPr/>
          <p:nvPr/>
        </p:nvSpPr>
        <p:spPr>
          <a:xfrm>
            <a:off x="457200" y="1220462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Morin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Bengio</a:t>
            </a:r>
            <a:r>
              <a:rPr kumimoji="1" lang="en-US" altLang="zh-CN" dirty="0"/>
              <a:t> (2005)</a:t>
            </a:r>
            <a:r>
              <a:rPr kumimoji="1" lang="zh-CN" altLang="en-US" dirty="0"/>
              <a:t>：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C8A36E-85FE-EE4C-88B1-86834BD5A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38803"/>
            <a:ext cx="1525960" cy="313553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668DD64-3A9A-F148-A549-E501C8CFC9D2}"/>
              </a:ext>
            </a:extLst>
          </p:cNvPr>
          <p:cNvSpPr/>
          <p:nvPr/>
        </p:nvSpPr>
        <p:spPr>
          <a:xfrm>
            <a:off x="1194816" y="5357458"/>
            <a:ext cx="7046976" cy="65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/>
              <a:t>模型的计算量变为原来的根号量级，但是该模型的困惑度却变高了（</a:t>
            </a:r>
            <a:r>
              <a:rPr kumimoji="1" lang="en-US" altLang="zh-CN" dirty="0"/>
              <a:t>original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NN-LM</a:t>
            </a:r>
            <a:r>
              <a:rPr kumimoji="1" lang="zh-CN" altLang="en-US" dirty="0"/>
              <a:t>：</a:t>
            </a:r>
            <a:r>
              <a:rPr kumimoji="1" lang="en-US" altLang="zh-CN" dirty="0"/>
              <a:t>195.3</a:t>
            </a:r>
            <a:r>
              <a:rPr kumimoji="1" lang="zh-CN" altLang="en-US" dirty="0"/>
              <a:t> 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NNLM</a:t>
            </a:r>
            <a:r>
              <a:rPr kumimoji="1" lang="zh-CN" altLang="en-US" dirty="0"/>
              <a:t>：</a:t>
            </a:r>
            <a:r>
              <a:rPr kumimoji="1" lang="en-US" altLang="zh-CN" dirty="0"/>
              <a:t>220.7</a:t>
            </a:r>
            <a:r>
              <a:rPr kumimoji="1"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08715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2374</TotalTime>
  <Words>8747</Words>
  <Application>Microsoft Macintosh PowerPoint</Application>
  <PresentationFormat>全屏显示(4:3)</PresentationFormat>
  <Paragraphs>1149</Paragraphs>
  <Slides>129</Slides>
  <Notes>99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129</vt:i4>
      </vt:variant>
    </vt:vector>
  </HeadingPairs>
  <TitlesOfParts>
    <vt:vector size="140" baseType="lpstr">
      <vt:lpstr>等线</vt:lpstr>
      <vt:lpstr>等线 Light</vt:lpstr>
      <vt:lpstr>华文楷体</vt:lpstr>
      <vt:lpstr>宋体</vt:lpstr>
      <vt:lpstr>微软雅黑</vt:lpstr>
      <vt:lpstr>Arial</vt:lpstr>
      <vt:lpstr>Cambria Math</vt:lpstr>
      <vt:lpstr>Tahoma</vt:lpstr>
      <vt:lpstr>Wingdings</vt:lpstr>
      <vt:lpstr>Office 主题​​</vt:lpstr>
      <vt:lpstr>默认设计模板</vt:lpstr>
      <vt:lpstr>PowerPoint 演示文稿</vt:lpstr>
      <vt:lpstr>Outline</vt:lpstr>
      <vt:lpstr>PowerPoint 演示文稿</vt:lpstr>
      <vt:lpstr>语言模型</vt:lpstr>
      <vt:lpstr>语言模型</vt:lpstr>
      <vt:lpstr>规则  统计</vt:lpstr>
      <vt:lpstr>语言模型  判断像不像人话</vt:lpstr>
      <vt:lpstr>依赖关系</vt:lpstr>
      <vt:lpstr>语言模型</vt:lpstr>
      <vt:lpstr>等价类</vt:lpstr>
      <vt:lpstr>Markov Chain  N-Gram</vt:lpstr>
      <vt:lpstr>N元-语言模型 之 n=1</vt:lpstr>
      <vt:lpstr>N-Gram 之 n=2  Bi-Gram</vt:lpstr>
      <vt:lpstr>N-Gram 之 n=2  Bi-Gram</vt:lpstr>
      <vt:lpstr>Bi-Gram实例</vt:lpstr>
      <vt:lpstr>Bi-Gram实例</vt:lpstr>
      <vt:lpstr>Bi-Gram实例</vt:lpstr>
      <vt:lpstr>Bi-Gram实例</vt:lpstr>
      <vt:lpstr>n-gram的n对性能影响的大小</vt:lpstr>
      <vt:lpstr>语言模型评价 – perplexity(困惑度)</vt:lpstr>
      <vt:lpstr>语言模型评价 – perplexity(困惑度)</vt:lpstr>
      <vt:lpstr>log perplexity vs 交叉熵</vt:lpstr>
      <vt:lpstr>log perplexity vs 交叉熵</vt:lpstr>
      <vt:lpstr>语料的选取</vt:lpstr>
      <vt:lpstr>语料的问题</vt:lpstr>
      <vt:lpstr>训练一个三元模型</vt:lpstr>
      <vt:lpstr>语料的问题</vt:lpstr>
      <vt:lpstr>零概率问题</vt:lpstr>
      <vt:lpstr>平滑技术的提出</vt:lpstr>
      <vt:lpstr>语言模型的更新</vt:lpstr>
      <vt:lpstr>语言模型的更新</vt:lpstr>
      <vt:lpstr>参考资料</vt:lpstr>
      <vt:lpstr>小结</vt:lpstr>
      <vt:lpstr>PowerPoint 演示文稿</vt:lpstr>
      <vt:lpstr>PowerPoint 演示文稿</vt:lpstr>
      <vt:lpstr>背景:为什么要做平滑处理?</vt:lpstr>
      <vt:lpstr>PowerPoint 演示文稿</vt:lpstr>
      <vt:lpstr>PowerPoint 演示文稿</vt:lpstr>
      <vt:lpstr>数据稀疏问题</vt:lpstr>
      <vt:lpstr>数据平滑的基本思想</vt:lpstr>
      <vt:lpstr>拉普拉斯平滑</vt:lpstr>
      <vt:lpstr>拉普拉斯平滑</vt:lpstr>
      <vt:lpstr>PowerPoint 演示文稿</vt:lpstr>
      <vt:lpstr>古德-图灵(Good-Turing)估计法</vt:lpstr>
      <vt:lpstr>古德-图灵(Good-Turing)估计法</vt:lpstr>
      <vt:lpstr>古德-图灵(Good-Turing)估计法</vt:lpstr>
      <vt:lpstr>古德-图灵(Good-Turing)估计法</vt:lpstr>
      <vt:lpstr>古德-图灵(Good-Turing)估计法</vt:lpstr>
      <vt:lpstr>古德-图灵(Good-Turing)估计法</vt:lpstr>
      <vt:lpstr>Katz backing-off平滑方法</vt:lpstr>
      <vt:lpstr>Katz backing-off平滑方法</vt:lpstr>
      <vt:lpstr>Katz backing-off平滑方法</vt:lpstr>
      <vt:lpstr>Katz backing-off平滑方法</vt:lpstr>
      <vt:lpstr>Katz backing-off平滑方法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N-gram语言模型的缺陷</vt:lpstr>
      <vt:lpstr>N-gram语言模型的缺陷</vt:lpstr>
      <vt:lpstr>PowerPoint 演示文稿</vt:lpstr>
      <vt:lpstr>Neural Network Language Models（NN-LM）</vt:lpstr>
      <vt:lpstr>PowerPoint 演示文稿</vt:lpstr>
      <vt:lpstr>为什么需要NN-LM？</vt:lpstr>
      <vt:lpstr>Distributed Representations</vt:lpstr>
      <vt:lpstr>PowerPoint 演示文稿</vt:lpstr>
      <vt:lpstr>PowerPoint 演示文稿</vt:lpstr>
      <vt:lpstr>PowerPoint 演示文稿</vt:lpstr>
      <vt:lpstr>Principle Methods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Advanced Methods</vt:lpstr>
      <vt:lpstr>1）Large-scale Methods  </vt:lpstr>
      <vt:lpstr>PowerPoint 演示文稿</vt:lpstr>
      <vt:lpstr>2）Hierarchical Methods</vt:lpstr>
      <vt:lpstr>PowerPoint 演示文稿</vt:lpstr>
      <vt:lpstr>PowerPoint 演示文稿</vt:lpstr>
      <vt:lpstr>3）Hybrid Methods (NN + N-gram)</vt:lpstr>
      <vt:lpstr>4）Other Related Methods</vt:lpstr>
      <vt:lpstr>Recurrent or Deep Neural Networks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统计语言模型的应用</vt:lpstr>
      <vt:lpstr>PowerPoint 演示文稿</vt:lpstr>
      <vt:lpstr>基于N-gram的中文文档分类 </vt:lpstr>
      <vt:lpstr>PowerPoint 演示文稿</vt:lpstr>
      <vt:lpstr>PowerPoint 演示文稿</vt:lpstr>
      <vt:lpstr>n-gram的提取方法</vt:lpstr>
      <vt:lpstr>选择文档分类属性的步骤</vt:lpstr>
      <vt:lpstr>属性的进一步削减 </vt:lpstr>
      <vt:lpstr>信息检索</vt:lpstr>
      <vt:lpstr>基于查询似然的文档排名方法</vt:lpstr>
      <vt:lpstr>投掷骰子的问题</vt:lpstr>
      <vt:lpstr>PowerPoint 演示文稿</vt:lpstr>
      <vt:lpstr>信息检索中 </vt:lpstr>
      <vt:lpstr>PowerPoint 演示文稿</vt:lpstr>
      <vt:lpstr>多元贝努里模型</vt:lpstr>
      <vt:lpstr>文档语言模型的估计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jixin</dc:creator>
  <cp:lastModifiedBy>陈远</cp:lastModifiedBy>
  <cp:revision>209</cp:revision>
  <dcterms:created xsi:type="dcterms:W3CDTF">2018-06-01T02:54:39Z</dcterms:created>
  <dcterms:modified xsi:type="dcterms:W3CDTF">2018-06-20T08:56:56Z</dcterms:modified>
</cp:coreProperties>
</file>